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5" r:id="rId2"/>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AAE6"/>
    <a:srgbClr val="5A6EB4"/>
    <a:srgbClr val="A00078"/>
    <a:srgbClr val="A01E28"/>
    <a:srgbClr val="A08232"/>
    <a:srgbClr val="DCA01E"/>
    <a:srgbClr val="FA8214"/>
    <a:srgbClr val="82B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8" autoAdjust="0"/>
    <p:restoredTop sz="91212" autoAdjust="0"/>
  </p:normalViewPr>
  <p:slideViewPr>
    <p:cSldViewPr>
      <p:cViewPr varScale="1">
        <p:scale>
          <a:sx n="129" d="100"/>
          <a:sy n="129" d="100"/>
        </p:scale>
        <p:origin x="1104" y="120"/>
      </p:cViewPr>
      <p:guideLst>
        <p:guide orient="horz" pos="2160"/>
        <p:guide pos="2880"/>
      </p:guideLst>
    </p:cSldViewPr>
  </p:slideViewPr>
  <p:notesTextViewPr>
    <p:cViewPr>
      <p:scale>
        <a:sx n="1" d="1"/>
        <a:sy n="1" d="1"/>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8" name="Rectangle 4"/>
          <p:cNvSpPr>
            <a:spLocks noGrp="1" noChangeArrowheads="1"/>
          </p:cNvSpPr>
          <p:nvPr>
            <p:ph type="ftr" sz="quarter" idx="2"/>
          </p:nvPr>
        </p:nvSpPr>
        <p:spPr bwMode="auto">
          <a:xfrm>
            <a:off x="3660775" y="468313"/>
            <a:ext cx="2759075" cy="279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latin typeface="Arial" charset="0"/>
              </a:defRPr>
            </a:lvl1pPr>
          </a:lstStyle>
          <a:p>
            <a:pPr>
              <a:defRPr/>
            </a:pPr>
            <a:r>
              <a:rPr lang="de-DE"/>
              <a:t>Prof. Dr. Max Mustermann | Musterfakultät</a:t>
            </a:r>
          </a:p>
        </p:txBody>
      </p:sp>
      <p:sp>
        <p:nvSpPr>
          <p:cNvPr id="47111" name="Text Box 7"/>
          <p:cNvSpPr txBox="1">
            <a:spLocks noChangeArrowheads="1"/>
          </p:cNvSpPr>
          <p:nvPr/>
        </p:nvSpPr>
        <p:spPr bwMode="auto">
          <a:xfrm>
            <a:off x="541338" y="8532813"/>
            <a:ext cx="3103562" cy="244475"/>
          </a:xfrm>
          <a:prstGeom prst="rect">
            <a:avLst/>
          </a:prstGeom>
          <a:noFill/>
          <a:ln w="9525">
            <a:noFill/>
            <a:miter lim="800000"/>
            <a:headEnd/>
            <a:tailEnd/>
          </a:ln>
          <a:effectLst/>
        </p:spPr>
        <p:txBody>
          <a:bodyPr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tLang="de-DE" sz="800"/>
              <a:t>KIT – University of the State of Baden-Wuerttemberg and </a:t>
            </a:r>
            <a:br>
              <a:rPr lang="en-US" altLang="de-DE" sz="800"/>
            </a:br>
            <a:r>
              <a:rPr lang="en-US" altLang="de-DE" sz="800"/>
              <a:t>National Laboratory of the Helmholtz Association</a:t>
            </a:r>
          </a:p>
        </p:txBody>
      </p:sp>
      <p:pic>
        <p:nvPicPr>
          <p:cNvPr id="9223" name="Picture 11" descr="KIT-Logo-rgb_d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9275" y="188913"/>
            <a:ext cx="1008063"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057984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de-DE"/>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de-DE"/>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de-DE" altLang="de-DE"/>
              <a:t>Prof. Dr. Max Mustermann | </a:t>
            </a:r>
            <a:br>
              <a:rPr lang="de-DE" altLang="de-DE"/>
            </a:br>
            <a:r>
              <a:rPr lang="de-DE" altLang="de-DE"/>
              <a:t>Name of Faculty</a:t>
            </a: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5970BCF3-701C-4E03-9023-30B550218318}" type="slidenum">
              <a:rPr lang="de-DE"/>
              <a:pPr>
                <a:defRPr/>
              </a:pPr>
              <a:t>‹#›</a:t>
            </a:fld>
            <a:endParaRPr lang="de-DE"/>
          </a:p>
        </p:txBody>
      </p:sp>
    </p:spTree>
    <p:extLst>
      <p:ext uri="{BB962C8B-B14F-4D97-AF65-F5344CB8AC3E}">
        <p14:creationId xmlns:p14="http://schemas.microsoft.com/office/powerpoint/2010/main" val="374032367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1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pic>
        <p:nvPicPr>
          <p:cNvPr id="26642" name="Picture 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2276475"/>
            <a:ext cx="9401175" cy="454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35" name="Picture 9" descr="II_rahmen_neu_tit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175"/>
            <a:ext cx="91440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1"/>
          <p:cNvSpPr txBox="1">
            <a:spLocks noChangeArrowheads="1"/>
          </p:cNvSpPr>
          <p:nvPr/>
        </p:nvSpPr>
        <p:spPr bwMode="auto">
          <a:xfrm>
            <a:off x="385763" y="3367088"/>
            <a:ext cx="4537075" cy="152400"/>
          </a:xfrm>
          <a:prstGeom prst="rect">
            <a:avLst/>
          </a:prstGeom>
          <a:noFill/>
          <a:ln w="9525">
            <a:noFill/>
            <a:miter lim="800000"/>
            <a:headEnd/>
            <a:tailEnd/>
          </a:ln>
          <a:effectLst/>
        </p:spPr>
        <p:txBody>
          <a:bodyPr lIns="0" tIns="0" rIns="0" bIns="0" anchor="ct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de-DE" altLang="de-DE" sz="1000">
                <a:solidFill>
                  <a:schemeClr val="bg1"/>
                </a:solidFill>
              </a:rPr>
              <a:t>NAME OF INSTITUTE, FACULTY, </a:t>
            </a:r>
            <a:r>
              <a:rPr lang="en-US" altLang="de-DE" sz="1000">
                <a:solidFill>
                  <a:schemeClr val="bg1"/>
                </a:solidFill>
              </a:rPr>
              <a:t>DEPARTMENT </a:t>
            </a:r>
            <a:r>
              <a:rPr lang="de-DE" altLang="de-DE" sz="1000">
                <a:solidFill>
                  <a:schemeClr val="bg1"/>
                </a:solidFill>
              </a:rPr>
              <a:t>(Change in master view)</a:t>
            </a:r>
          </a:p>
        </p:txBody>
      </p:sp>
      <p:sp>
        <p:nvSpPr>
          <p:cNvPr id="14" name="Text Box 14"/>
          <p:cNvSpPr txBox="1">
            <a:spLocks noChangeArrowheads="1"/>
          </p:cNvSpPr>
          <p:nvPr/>
        </p:nvSpPr>
        <p:spPr bwMode="auto">
          <a:xfrm>
            <a:off x="7318375" y="6497638"/>
            <a:ext cx="1727200" cy="244475"/>
          </a:xfrm>
          <a:prstGeom prst="rect">
            <a:avLst/>
          </a:prstGeom>
          <a:noFill/>
          <a:ln w="9525">
            <a:noFill/>
            <a:miter lim="800000"/>
            <a:headEnd/>
            <a:tailEnd/>
          </a:ln>
          <a:effectLst/>
        </p:spPr>
        <p:txBody>
          <a:bodyPr lIns="0" tIns="0" rIns="0" bIns="0">
            <a:spAutoFit/>
          </a:bodyPr>
          <a:lstStyle/>
          <a:p>
            <a:pPr algn="r">
              <a:defRPr/>
            </a:pPr>
            <a:r>
              <a:rPr lang="de-DE" sz="1600" b="1">
                <a:solidFill>
                  <a:schemeClr val="bg1"/>
                </a:solidFill>
                <a:latin typeface="Arial" charset="0"/>
              </a:rPr>
              <a:t>www.kit.edu</a:t>
            </a:r>
          </a:p>
        </p:txBody>
      </p:sp>
      <p:pic>
        <p:nvPicPr>
          <p:cNvPr id="26640" name="Picture 13" descr="KIT-Logo-rgb_e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288" y="333375"/>
            <a:ext cx="1619250"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Grafik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225200" y="6354000"/>
            <a:ext cx="504000" cy="504000"/>
          </a:xfrm>
          <a:prstGeom prst="rect">
            <a:avLst/>
          </a:prstGeom>
        </p:spPr>
      </p:pic>
      <p:sp>
        <p:nvSpPr>
          <p:cNvPr id="9" name="Text Box 14"/>
          <p:cNvSpPr txBox="1">
            <a:spLocks noChangeArrowheads="1"/>
          </p:cNvSpPr>
          <p:nvPr userDrawn="1"/>
        </p:nvSpPr>
        <p:spPr bwMode="auto">
          <a:xfrm>
            <a:off x="396875" y="6598800"/>
            <a:ext cx="3670300" cy="123111"/>
          </a:xfrm>
          <a:prstGeom prst="rect">
            <a:avLst/>
          </a:prstGeom>
          <a:noFill/>
          <a:ln w="9525">
            <a:noFill/>
            <a:miter lim="800000"/>
            <a:headEnd/>
            <a:tailEnd/>
          </a:ln>
          <a:effectLst/>
        </p:spPr>
        <p:txBody>
          <a:bodyPr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tLang="de-DE" sz="800" dirty="0"/>
              <a:t>KIT –  The Research University in the Helmholtz Association</a:t>
            </a:r>
            <a:r>
              <a:rPr lang="de-DE" altLang="de-DE" sz="800" dirty="0"/>
              <a:t> </a:t>
            </a:r>
            <a:endParaRPr lang="en-US" altLang="de-DE" sz="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4123908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59563" y="333375"/>
            <a:ext cx="2089150" cy="575945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390525" y="333375"/>
            <a:ext cx="6116638" cy="575945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1483593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4033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615522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3921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6613" y="1198563"/>
            <a:ext cx="4102100" cy="4894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1130326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30685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108946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2918934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1977935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Rectangle 12"/>
          <p:cNvSpPr>
            <a:spLocks noGrp="1" noChangeArrowheads="1"/>
          </p:cNvSpPr>
          <p:nvPr>
            <p:ph type="ftr" sz="quarter" idx="10"/>
          </p:nvPr>
        </p:nvSpPr>
        <p:spPr>
          <a:xfrm>
            <a:off x="1701800" y="6445250"/>
            <a:ext cx="4248150" cy="360363"/>
          </a:xfrm>
          <a:prstGeom prst="rect">
            <a:avLst/>
          </a:prstGeom>
          <a:ln/>
        </p:spPr>
        <p:txBody>
          <a:bodyPr/>
          <a:lstStyle>
            <a:lvl1pPr>
              <a:defRPr/>
            </a:lvl1pPr>
          </a:lstStyle>
          <a:p>
            <a:r>
              <a:rPr lang="en-US" altLang="de-DE"/>
              <a:t>Prof. Max Mustermann - Title</a:t>
            </a:r>
          </a:p>
        </p:txBody>
      </p:sp>
    </p:spTree>
    <p:extLst>
      <p:ext uri="{BB962C8B-B14F-4D97-AF65-F5344CB8AC3E}">
        <p14:creationId xmlns:p14="http://schemas.microsoft.com/office/powerpoint/2010/main" val="3369676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9" descr="II_rahmen_neu_fol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363066" y="305887"/>
            <a:ext cx="6153150" cy="746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de-DE" dirty="0"/>
              <a:t>Click to add title</a:t>
            </a:r>
          </a:p>
        </p:txBody>
      </p:sp>
      <p:sp>
        <p:nvSpPr>
          <p:cNvPr id="1028" name="Rectangle 3"/>
          <p:cNvSpPr>
            <a:spLocks noGrp="1" noChangeArrowheads="1"/>
          </p:cNvSpPr>
          <p:nvPr>
            <p:ph type="body" idx="1"/>
          </p:nvPr>
        </p:nvSpPr>
        <p:spPr bwMode="auto">
          <a:xfrm>
            <a:off x="392113" y="1340769"/>
            <a:ext cx="8356600" cy="4752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de-DE" dirty="0"/>
              <a:t>Click to add text</a:t>
            </a:r>
          </a:p>
          <a:p>
            <a:pPr lvl="1"/>
            <a:r>
              <a:rPr lang="en-US" altLang="de-DE" dirty="0"/>
              <a:t>Second level</a:t>
            </a:r>
          </a:p>
          <a:p>
            <a:pPr lvl="2"/>
            <a:r>
              <a:rPr lang="en-US" altLang="de-DE" dirty="0"/>
              <a:t>Third level</a:t>
            </a:r>
          </a:p>
          <a:p>
            <a:pPr lvl="3"/>
            <a:r>
              <a:rPr lang="en-US" altLang="de-DE" dirty="0"/>
              <a:t>Fourth level</a:t>
            </a:r>
          </a:p>
          <a:p>
            <a:pPr lvl="4"/>
            <a:r>
              <a:rPr lang="en-US" altLang="de-DE" dirty="0"/>
              <a:t>Fifth level</a:t>
            </a:r>
          </a:p>
        </p:txBody>
      </p:sp>
      <p:pic>
        <p:nvPicPr>
          <p:cNvPr id="1037" name="Picture 9" descr="KITlogo_4c_frutig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48265" y="341312"/>
            <a:ext cx="1803624" cy="823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6" descr="D:\Users\ps7455\Project Folder\Image_bank\IPQ.pn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524328" y="6304113"/>
            <a:ext cx="1440160" cy="50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Grafik 1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372256" y="6345650"/>
            <a:ext cx="504000" cy="504000"/>
          </a:xfrm>
          <a:prstGeom prst="rect">
            <a:avLst/>
          </a:prstGeom>
        </p:spPr>
      </p:pic>
      <p:sp>
        <p:nvSpPr>
          <p:cNvPr id="9" name="Text Box 14"/>
          <p:cNvSpPr txBox="1">
            <a:spLocks noChangeArrowheads="1"/>
          </p:cNvSpPr>
          <p:nvPr userDrawn="1"/>
        </p:nvSpPr>
        <p:spPr bwMode="auto">
          <a:xfrm>
            <a:off x="7058797" y="6741368"/>
            <a:ext cx="1617659" cy="92333"/>
          </a:xfrm>
          <a:prstGeom prst="rect">
            <a:avLst/>
          </a:prstGeom>
          <a:noFill/>
          <a:ln w="9525">
            <a:noFill/>
            <a:miter lim="800000"/>
            <a:headEnd/>
            <a:tailEnd/>
          </a:ln>
          <a:effectLst/>
        </p:spPr>
        <p:txBody>
          <a:bodyPr wrap="square"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de-DE" altLang="de-DE" sz="600" b="0" i="0" u="none" dirty="0">
                <a:latin typeface="Arial" panose="020B0604020202020204" pitchFamily="34" charset="0"/>
                <a:cs typeface="Arial" panose="020B0604020202020204" pitchFamily="34" charset="0"/>
              </a:rPr>
              <a:t>Institute </a:t>
            </a:r>
            <a:r>
              <a:rPr lang="de-DE" altLang="de-DE" sz="600" b="0" i="0" u="none" dirty="0" err="1">
                <a:latin typeface="Arial" panose="020B0604020202020204" pitchFamily="34" charset="0"/>
                <a:cs typeface="Arial" panose="020B0604020202020204" pitchFamily="34" charset="0"/>
              </a:rPr>
              <a:t>of</a:t>
            </a:r>
            <a:r>
              <a:rPr lang="de-DE" altLang="de-DE" sz="600" b="0" i="0" u="none" baseline="0" dirty="0">
                <a:latin typeface="Arial" panose="020B0604020202020204" pitchFamily="34" charset="0"/>
                <a:cs typeface="Arial" panose="020B0604020202020204" pitchFamily="34" charset="0"/>
              </a:rPr>
              <a:t> </a:t>
            </a:r>
            <a:r>
              <a:rPr lang="de-DE" altLang="de-DE" sz="600" b="0" i="0" u="none" baseline="0" dirty="0" err="1">
                <a:latin typeface="Arial" panose="020B0604020202020204" pitchFamily="34" charset="0"/>
                <a:cs typeface="Arial" panose="020B0604020202020204" pitchFamily="34" charset="0"/>
              </a:rPr>
              <a:t>Photonics</a:t>
            </a:r>
            <a:r>
              <a:rPr lang="de-DE" altLang="de-DE" sz="600" b="0" i="0" u="none" baseline="0" dirty="0">
                <a:latin typeface="Arial" panose="020B0604020202020204" pitchFamily="34" charset="0"/>
                <a:cs typeface="Arial" panose="020B0604020202020204" pitchFamily="34" charset="0"/>
              </a:rPr>
              <a:t> </a:t>
            </a:r>
            <a:r>
              <a:rPr lang="de-DE" altLang="de-DE" sz="600" b="0" i="0" u="none" baseline="0" dirty="0" err="1">
                <a:latin typeface="Arial" panose="020B0604020202020204" pitchFamily="34" charset="0"/>
                <a:cs typeface="Arial" panose="020B0604020202020204" pitchFamily="34" charset="0"/>
              </a:rPr>
              <a:t>and</a:t>
            </a:r>
            <a:r>
              <a:rPr lang="de-DE" altLang="de-DE" sz="600" b="0" i="0" u="none" baseline="0" dirty="0">
                <a:latin typeface="Arial" panose="020B0604020202020204" pitchFamily="34" charset="0"/>
                <a:cs typeface="Arial" panose="020B0604020202020204" pitchFamily="34" charset="0"/>
              </a:rPr>
              <a:t> Quantum Electronics</a:t>
            </a:r>
            <a:endParaRPr lang="en-US" altLang="de-DE" sz="600" b="0" i="0" u="none" dirty="0">
              <a:latin typeface="Arial" panose="020B0604020202020204" pitchFamily="34" charset="0"/>
              <a:cs typeface="Arial" panose="020B0604020202020204" pitchFamily="34" charset="0"/>
            </a:endParaRPr>
          </a:p>
        </p:txBody>
      </p:sp>
      <p:sp>
        <p:nvSpPr>
          <p:cNvPr id="13" name="Text Box 14"/>
          <p:cNvSpPr txBox="1">
            <a:spLocks noChangeArrowheads="1"/>
          </p:cNvSpPr>
          <p:nvPr userDrawn="1"/>
        </p:nvSpPr>
        <p:spPr bwMode="auto">
          <a:xfrm>
            <a:off x="396875" y="6598800"/>
            <a:ext cx="3670300" cy="123111"/>
          </a:xfrm>
          <a:prstGeom prst="rect">
            <a:avLst/>
          </a:prstGeom>
          <a:noFill/>
          <a:ln w="9525">
            <a:noFill/>
            <a:miter lim="800000"/>
            <a:headEnd/>
            <a:tailEnd/>
          </a:ln>
          <a:effectLst/>
        </p:spPr>
        <p:txBody>
          <a:bodyPr lIns="0" tIns="0" rIns="0" bIns="0">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tLang="de-DE" sz="800" dirty="0"/>
              <a:t>KIT –  The Research University in the Helmholtz Association</a:t>
            </a:r>
            <a:r>
              <a:rPr lang="de-DE" altLang="de-DE" sz="800" dirty="0"/>
              <a:t> </a:t>
            </a:r>
            <a:endParaRPr lang="en-US" altLang="de-DE" sz="8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1" fontAlgn="base" hangingPunct="1">
        <a:spcBef>
          <a:spcPct val="0"/>
        </a:spcBef>
        <a:spcAft>
          <a:spcPct val="0"/>
        </a:spcAft>
        <a:defRPr sz="24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chemeClr val="tx2"/>
          </a:solidFill>
          <a:latin typeface="Arial" charset="0"/>
        </a:defRPr>
      </a:lvl6pPr>
      <a:lvl7pPr marL="914400" algn="l" rtl="0" eaLnBrk="1" fontAlgn="base" hangingPunct="1">
        <a:spcBef>
          <a:spcPct val="0"/>
        </a:spcBef>
        <a:spcAft>
          <a:spcPct val="0"/>
        </a:spcAft>
        <a:defRPr sz="2400" b="1">
          <a:solidFill>
            <a:schemeClr val="tx2"/>
          </a:solidFill>
          <a:latin typeface="Arial" charset="0"/>
        </a:defRPr>
      </a:lvl7pPr>
      <a:lvl8pPr marL="1371600" algn="l" rtl="0" eaLnBrk="1" fontAlgn="base" hangingPunct="1">
        <a:spcBef>
          <a:spcPct val="0"/>
        </a:spcBef>
        <a:spcAft>
          <a:spcPct val="0"/>
        </a:spcAft>
        <a:defRPr sz="2400" b="1">
          <a:solidFill>
            <a:schemeClr val="tx2"/>
          </a:solidFill>
          <a:latin typeface="Arial" charset="0"/>
        </a:defRPr>
      </a:lvl8pPr>
      <a:lvl9pPr marL="1828800" algn="l" rtl="0" eaLnBrk="1" fontAlgn="base" hangingPunct="1">
        <a:spcBef>
          <a:spcPct val="0"/>
        </a:spcBef>
        <a:spcAft>
          <a:spcPct val="0"/>
        </a:spcAft>
        <a:defRPr sz="2400" b="1">
          <a:solidFill>
            <a:schemeClr val="tx2"/>
          </a:solidFill>
          <a:latin typeface="Arial" charset="0"/>
        </a:defRPr>
      </a:lvl9pPr>
    </p:titleStyle>
    <p:bodyStyle>
      <a:lvl1pPr marL="314325" indent="-314325" algn="l" rtl="0" eaLnBrk="1" fontAlgn="base" hangingPunct="1">
        <a:spcBef>
          <a:spcPct val="20000"/>
        </a:spcBef>
        <a:spcAft>
          <a:spcPct val="0"/>
        </a:spcAft>
        <a:buBlip>
          <a:blip r:embed="rId17"/>
        </a:buBlip>
        <a:defRPr sz="2000">
          <a:solidFill>
            <a:schemeClr val="tx1"/>
          </a:solidFill>
          <a:latin typeface="+mn-lt"/>
          <a:ea typeface="+mn-ea"/>
          <a:cs typeface="+mn-cs"/>
        </a:defRPr>
      </a:lvl1pPr>
      <a:lvl2pPr marL="790575" indent="-314325" algn="l" rtl="0" eaLnBrk="1" fontAlgn="base" hangingPunct="1">
        <a:spcBef>
          <a:spcPct val="20000"/>
        </a:spcBef>
        <a:spcAft>
          <a:spcPct val="0"/>
        </a:spcAft>
        <a:buBlip>
          <a:blip r:embed="rId18"/>
        </a:buBlip>
        <a:defRPr>
          <a:solidFill>
            <a:schemeClr val="tx1"/>
          </a:solidFill>
          <a:latin typeface="+mn-lt"/>
        </a:defRPr>
      </a:lvl2pPr>
      <a:lvl3pPr marL="1209675" indent="-276225" algn="l" rtl="0" eaLnBrk="1" fontAlgn="base" hangingPunct="1">
        <a:spcBef>
          <a:spcPct val="20000"/>
        </a:spcBef>
        <a:spcAft>
          <a:spcPct val="0"/>
        </a:spcAft>
        <a:buBlip>
          <a:blip r:embed="rId19"/>
        </a:buBlip>
        <a:defRPr sz="1600">
          <a:solidFill>
            <a:schemeClr val="tx1"/>
          </a:solidFill>
          <a:latin typeface="+mn-lt"/>
        </a:defRPr>
      </a:lvl3pPr>
      <a:lvl4pPr marL="1657350" indent="-276225" algn="l" rtl="0" eaLnBrk="1" fontAlgn="base" hangingPunct="1">
        <a:spcBef>
          <a:spcPct val="20000"/>
        </a:spcBef>
        <a:spcAft>
          <a:spcPct val="0"/>
        </a:spcAft>
        <a:buBlip>
          <a:blip r:embed="rId19"/>
        </a:buBlip>
        <a:defRPr sz="1600">
          <a:solidFill>
            <a:schemeClr val="tx1"/>
          </a:solidFill>
          <a:latin typeface="+mn-lt"/>
        </a:defRPr>
      </a:lvl4pPr>
      <a:lvl5pPr marL="2095500" indent="-276225" algn="l" rtl="0" eaLnBrk="1" fontAlgn="base" hangingPunct="1">
        <a:spcBef>
          <a:spcPct val="20000"/>
        </a:spcBef>
        <a:spcAft>
          <a:spcPct val="0"/>
        </a:spcAft>
        <a:buBlip>
          <a:blip r:embed="rId19"/>
        </a:buBlip>
        <a:defRPr sz="1600">
          <a:solidFill>
            <a:schemeClr val="tx1"/>
          </a:solidFill>
          <a:latin typeface="+mn-lt"/>
        </a:defRPr>
      </a:lvl5pPr>
      <a:lvl6pPr marL="2514600" indent="-228600" algn="l" rtl="0" eaLnBrk="1" fontAlgn="base" hangingPunct="1">
        <a:spcBef>
          <a:spcPct val="20000"/>
        </a:spcBef>
        <a:spcAft>
          <a:spcPct val="0"/>
        </a:spcAft>
        <a:buSzPct val="60000"/>
        <a:buBlip>
          <a:blip r:embed="rId20"/>
        </a:buBlip>
        <a:defRPr sz="1400">
          <a:solidFill>
            <a:schemeClr val="tx1"/>
          </a:solidFill>
          <a:latin typeface="+mn-lt"/>
        </a:defRPr>
      </a:lvl6pPr>
      <a:lvl7pPr marL="2971800" indent="-228600" algn="l" rtl="0" eaLnBrk="1" fontAlgn="base" hangingPunct="1">
        <a:spcBef>
          <a:spcPct val="20000"/>
        </a:spcBef>
        <a:spcAft>
          <a:spcPct val="0"/>
        </a:spcAft>
        <a:buSzPct val="60000"/>
        <a:buBlip>
          <a:blip r:embed="rId20"/>
        </a:buBlip>
        <a:defRPr sz="1400">
          <a:solidFill>
            <a:schemeClr val="tx1"/>
          </a:solidFill>
          <a:latin typeface="+mn-lt"/>
        </a:defRPr>
      </a:lvl7pPr>
      <a:lvl8pPr marL="3429000" indent="-228600" algn="l" rtl="0" eaLnBrk="1" fontAlgn="base" hangingPunct="1">
        <a:spcBef>
          <a:spcPct val="20000"/>
        </a:spcBef>
        <a:spcAft>
          <a:spcPct val="0"/>
        </a:spcAft>
        <a:buSzPct val="60000"/>
        <a:buBlip>
          <a:blip r:embed="rId20"/>
        </a:buBlip>
        <a:defRPr sz="1400">
          <a:solidFill>
            <a:schemeClr val="tx1"/>
          </a:solidFill>
          <a:latin typeface="+mn-lt"/>
        </a:defRPr>
      </a:lvl8pPr>
      <a:lvl9pPr marL="3886200" indent="-228600" algn="l" rtl="0" eaLnBrk="1" fontAlgn="base" hangingPunct="1">
        <a:spcBef>
          <a:spcPct val="20000"/>
        </a:spcBef>
        <a:spcAft>
          <a:spcPct val="0"/>
        </a:spcAft>
        <a:buSzPct val="60000"/>
        <a:buBlip>
          <a:blip r:embed="rId20"/>
        </a:buBlip>
        <a:defRPr sz="14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ohamed.kelany@kit.edu"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mailto:Christian.koos@kit.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11696" y="414039"/>
            <a:ext cx="6780584" cy="1008335"/>
          </a:xfrm>
          <a:prstGeom prst="rect">
            <a:avLst/>
          </a:prstGeom>
        </p:spPr>
        <p:txBody>
          <a:bodyPr/>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r>
              <a:rPr lang="en-US" altLang="de-DE" sz="2000" kern="0" dirty="0">
                <a:solidFill>
                  <a:srgbClr val="0000FD"/>
                </a:solidFill>
              </a:rPr>
              <a:t>Bachelor / Master Thesis: </a:t>
            </a:r>
            <a:br>
              <a:rPr lang="de-DE" altLang="de-DE" sz="2000" kern="0" dirty="0">
                <a:solidFill>
                  <a:srgbClr val="50AAE6"/>
                </a:solidFill>
              </a:rPr>
            </a:br>
            <a:r>
              <a:rPr lang="en-US" altLang="de-DE" sz="2000" kern="0" dirty="0"/>
              <a:t>Packaged signal-combining element for optical arbitrary waveform generation (OAWG)</a:t>
            </a:r>
            <a:endParaRPr lang="de-DE" altLang="de-DE" sz="2000" kern="0" dirty="0"/>
          </a:p>
        </p:txBody>
      </p:sp>
      <p:sp>
        <p:nvSpPr>
          <p:cNvPr id="5" name="Rectangle 3"/>
          <p:cNvSpPr>
            <a:spLocks noChangeArrowheads="1"/>
          </p:cNvSpPr>
          <p:nvPr/>
        </p:nvSpPr>
        <p:spPr bwMode="auto">
          <a:xfrm>
            <a:off x="311696" y="3918990"/>
            <a:ext cx="5124400" cy="1507248"/>
          </a:xfrm>
          <a:prstGeom prst="rect">
            <a:avLst/>
          </a:prstGeom>
          <a:noFill/>
          <a:ln w="9525">
            <a:noFill/>
            <a:miter lim="800000"/>
            <a:headEnd/>
            <a:tailEnd/>
          </a:ln>
        </p:spPr>
        <p:txBody>
          <a:bodyPr lIns="0" tIns="0" rIns="0" bIns="0"/>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marL="88900" eaLnBrk="0" hangingPunct="0">
              <a:spcBef>
                <a:spcPct val="20000"/>
              </a:spcBef>
              <a:defRPr/>
            </a:pPr>
            <a:r>
              <a:rPr lang="en-US" sz="1600" b="1" dirty="0"/>
              <a:t>Your tasks</a:t>
            </a:r>
            <a:r>
              <a:rPr lang="de-DE" sz="1600" b="1" dirty="0"/>
              <a:t>:</a:t>
            </a:r>
            <a:endParaRPr lang="en-US" sz="1400" dirty="0"/>
          </a:p>
          <a:p>
            <a:pPr marL="355600" indent="-266700" eaLnBrk="0" hangingPunct="0">
              <a:spcBef>
                <a:spcPct val="20000"/>
              </a:spcBef>
              <a:buFontTx/>
              <a:buBlip>
                <a:blip r:embed="rId2"/>
              </a:buBlip>
              <a:defRPr/>
            </a:pPr>
            <a:r>
              <a:rPr lang="en-US" sz="1350" dirty="0"/>
              <a:t>Characterization of PIC designs</a:t>
            </a:r>
          </a:p>
          <a:p>
            <a:pPr marL="355600" indent="-266700" eaLnBrk="0" hangingPunct="0">
              <a:spcBef>
                <a:spcPct val="20000"/>
              </a:spcBef>
              <a:buFontTx/>
              <a:buBlip>
                <a:blip r:embed="rId2"/>
              </a:buBlip>
              <a:defRPr/>
            </a:pPr>
            <a:r>
              <a:rPr lang="en-US" sz="1350" dirty="0"/>
              <a:t>Design of existing and new PIC</a:t>
            </a:r>
          </a:p>
          <a:p>
            <a:pPr marL="355600" indent="-266700" eaLnBrk="0" hangingPunct="0">
              <a:spcBef>
                <a:spcPct val="20000"/>
              </a:spcBef>
              <a:buFontTx/>
              <a:buBlip>
                <a:blip r:embed="rId2"/>
              </a:buBlip>
              <a:defRPr/>
            </a:pPr>
            <a:r>
              <a:rPr lang="en-US" sz="1350" dirty="0"/>
              <a:t>Experimental characterization and verification</a:t>
            </a:r>
          </a:p>
          <a:p>
            <a:pPr marL="355600" indent="-266700" eaLnBrk="0" hangingPunct="0">
              <a:spcBef>
                <a:spcPct val="20000"/>
              </a:spcBef>
              <a:buFontTx/>
              <a:buBlip>
                <a:blip r:embed="rId2"/>
              </a:buBlip>
              <a:defRPr/>
            </a:pPr>
            <a:r>
              <a:rPr lang="en-US" sz="1350" dirty="0"/>
              <a:t>Investigation of compact implementations (MCU/FPGA)</a:t>
            </a:r>
          </a:p>
        </p:txBody>
      </p:sp>
      <p:sp>
        <p:nvSpPr>
          <p:cNvPr id="6" name="Rechteck 5"/>
          <p:cNvSpPr>
            <a:spLocks noChangeArrowheads="1"/>
          </p:cNvSpPr>
          <p:nvPr/>
        </p:nvSpPr>
        <p:spPr bwMode="auto">
          <a:xfrm>
            <a:off x="530002" y="5238462"/>
            <a:ext cx="3516759" cy="375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nSpc>
                <a:spcPct val="150000"/>
              </a:lnSpc>
              <a:buFontTx/>
              <a:buNone/>
            </a:pPr>
            <a:r>
              <a:rPr lang="en-US" altLang="en-US" sz="1400" b="1" dirty="0"/>
              <a:t>For detailed information contact:</a:t>
            </a:r>
            <a:r>
              <a:rPr lang="de-DE" altLang="en-US" sz="1400" dirty="0"/>
              <a:t> </a:t>
            </a:r>
          </a:p>
        </p:txBody>
      </p:sp>
      <p:sp>
        <p:nvSpPr>
          <p:cNvPr id="7" name="Rechteck 6"/>
          <p:cNvSpPr>
            <a:spLocks noChangeArrowheads="1"/>
          </p:cNvSpPr>
          <p:nvPr/>
        </p:nvSpPr>
        <p:spPr bwMode="auto">
          <a:xfrm>
            <a:off x="2626020" y="5569372"/>
            <a:ext cx="32670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eaLnBrk="1" hangingPunct="1">
              <a:lnSpc>
                <a:spcPct val="150000"/>
              </a:lnSpc>
              <a:spcBef>
                <a:spcPct val="0"/>
              </a:spcBef>
              <a:buFontTx/>
              <a:buNone/>
            </a:pPr>
            <a:r>
              <a:rPr lang="de-DE" altLang="en-US" sz="1200" dirty="0"/>
              <a:t>M. Sc. Mohamed Kelany</a:t>
            </a:r>
          </a:p>
          <a:p>
            <a:r>
              <a:rPr lang="de-DE" altLang="en-US" sz="1100" dirty="0">
                <a:hlinkClick r:id="rId3"/>
              </a:rPr>
              <a:t>Mohamed.kelany@kit.edu</a:t>
            </a:r>
            <a:r>
              <a:rPr lang="de-DE" altLang="en-US" sz="1100" dirty="0"/>
              <a:t> </a:t>
            </a:r>
          </a:p>
          <a:p>
            <a:r>
              <a:rPr lang="de-DE" altLang="en-US" sz="1100" dirty="0"/>
              <a:t>Tel. 0721-608</a:t>
            </a:r>
            <a:r>
              <a:rPr lang="de-DE" sz="1100" dirty="0"/>
              <a:t>-41935</a:t>
            </a:r>
            <a:endParaRPr lang="de-DE" altLang="en-US" sz="1100" dirty="0"/>
          </a:p>
          <a:p>
            <a:pPr eaLnBrk="1" hangingPunct="1">
              <a:spcBef>
                <a:spcPct val="0"/>
              </a:spcBef>
              <a:buFontTx/>
              <a:buNone/>
            </a:pPr>
            <a:r>
              <a:rPr lang="de-DE" altLang="en-US" sz="1400" dirty="0"/>
              <a:t> </a:t>
            </a:r>
          </a:p>
        </p:txBody>
      </p:sp>
      <p:sp>
        <p:nvSpPr>
          <p:cNvPr id="8" name="Rechteck 7"/>
          <p:cNvSpPr>
            <a:spLocks noChangeArrowheads="1"/>
          </p:cNvSpPr>
          <p:nvPr/>
        </p:nvSpPr>
        <p:spPr bwMode="auto">
          <a:xfrm>
            <a:off x="530002" y="5564643"/>
            <a:ext cx="2435225" cy="75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eaLnBrk="1" hangingPunct="1">
              <a:lnSpc>
                <a:spcPct val="150000"/>
              </a:lnSpc>
              <a:spcBef>
                <a:spcPct val="0"/>
              </a:spcBef>
              <a:buFontTx/>
              <a:buNone/>
            </a:pPr>
            <a:r>
              <a:rPr lang="de-DE" altLang="en-US" sz="1200" dirty="0"/>
              <a:t>Prof. Dr. Christian Koos</a:t>
            </a:r>
          </a:p>
          <a:p>
            <a:pPr eaLnBrk="1" hangingPunct="1">
              <a:spcBef>
                <a:spcPct val="0"/>
              </a:spcBef>
              <a:buFontTx/>
              <a:buNone/>
            </a:pPr>
            <a:r>
              <a:rPr lang="de-DE" altLang="en-US" sz="1100" dirty="0">
                <a:hlinkClick r:id="rId4"/>
              </a:rPr>
              <a:t>Christian.koos@kit.edu</a:t>
            </a:r>
            <a:r>
              <a:rPr lang="de-DE" altLang="en-US" sz="1100" dirty="0"/>
              <a:t>  </a:t>
            </a:r>
          </a:p>
          <a:p>
            <a:pPr eaLnBrk="1" hangingPunct="1">
              <a:spcBef>
                <a:spcPct val="0"/>
              </a:spcBef>
              <a:buFontTx/>
              <a:buNone/>
            </a:pPr>
            <a:r>
              <a:rPr lang="de-DE" altLang="en-US" sz="1100" dirty="0"/>
              <a:t>Tel. 0721-608-42481</a:t>
            </a:r>
            <a:r>
              <a:rPr lang="de-DE" altLang="en-US" sz="1400" dirty="0"/>
              <a:t> </a:t>
            </a:r>
          </a:p>
        </p:txBody>
      </p:sp>
      <p:sp>
        <p:nvSpPr>
          <p:cNvPr id="11" name="Rectangle 3"/>
          <p:cNvSpPr>
            <a:spLocks noChangeArrowheads="1"/>
          </p:cNvSpPr>
          <p:nvPr/>
        </p:nvSpPr>
        <p:spPr bwMode="auto">
          <a:xfrm>
            <a:off x="323527" y="1455259"/>
            <a:ext cx="5591705" cy="2529340"/>
          </a:xfrm>
          <a:prstGeom prst="rect">
            <a:avLst/>
          </a:prstGeom>
          <a:noFill/>
          <a:ln w="9525">
            <a:noFill/>
            <a:miter lim="800000"/>
            <a:headEnd/>
            <a:tailEnd/>
          </a:ln>
        </p:spPr>
        <p:txBody>
          <a:bodyPr lIns="90000" tIns="0" rIns="90000" bIns="0"/>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just"/>
            <a:r>
              <a:rPr lang="en-US" sz="1300" dirty="0">
                <a:solidFill>
                  <a:srgbClr val="000000"/>
                </a:solidFill>
                <a:cs typeface="Arial" pitchFamily="34" charset="0"/>
              </a:rPr>
              <a:t>To keep up with the ever-growing need for faster systems, higher bandwidth signals are needed. This is, however, limited by the bandwidth of digital-to-analog converters (DACs). Different techniques are investigated to surpass such limits, among which </a:t>
            </a:r>
            <a:r>
              <a:rPr lang="en-US" sz="1300">
                <a:solidFill>
                  <a:srgbClr val="000000"/>
                </a:solidFill>
                <a:cs typeface="Arial" pitchFamily="34" charset="0"/>
              </a:rPr>
              <a:t>is the OAWG </a:t>
            </a:r>
            <a:r>
              <a:rPr lang="en-US" sz="1300" dirty="0">
                <a:solidFill>
                  <a:srgbClr val="000000"/>
                </a:solidFill>
                <a:cs typeface="Arial" pitchFamily="34" charset="0"/>
              </a:rPr>
              <a:t>system. It is based on </a:t>
            </a:r>
            <a:r>
              <a:rPr lang="en-GB" sz="1300" dirty="0">
                <a:solidFill>
                  <a:srgbClr val="000000"/>
                </a:solidFill>
                <a:latin typeface="Roboto" panose="02000000000000000000" pitchFamily="2" charset="0"/>
                <a:cs typeface="Arial" pitchFamily="34" charset="0"/>
              </a:rPr>
              <a:t>synthesizing </a:t>
            </a:r>
            <a:r>
              <a:rPr lang="en-GB" sz="1300" b="0" i="0" dirty="0">
                <a:solidFill>
                  <a:srgbClr val="000000"/>
                </a:solidFill>
                <a:effectLst/>
                <a:latin typeface="Roboto" panose="02000000000000000000" pitchFamily="2" charset="0"/>
              </a:rPr>
              <a:t>broadband waveforms in the optical domain by multiplexing different signal tributaries. For such technique to work, coherent signal combination is needed to preserve the phase relations between slices. The work will include investigation, characterization, verification and packaging of such signal-combining techniques using different </a:t>
            </a:r>
            <a:r>
              <a:rPr lang="en-US" sz="1300" dirty="0">
                <a:solidFill>
                  <a:srgbClr val="000000"/>
                </a:solidFill>
                <a:cs typeface="Arial" pitchFamily="34" charset="0"/>
              </a:rPr>
              <a:t>photonic integrated circuits (PICs). Another task would be integrating such systems into compact solutions using either micro-controllers units (MCUs) or field programmable gate arrays (FPGAs).</a:t>
            </a:r>
          </a:p>
        </p:txBody>
      </p:sp>
      <p:sp>
        <p:nvSpPr>
          <p:cNvPr id="12" name="Textfeld 11"/>
          <p:cNvSpPr txBox="1"/>
          <p:nvPr/>
        </p:nvSpPr>
        <p:spPr>
          <a:xfrm>
            <a:off x="5915233" y="4632446"/>
            <a:ext cx="2855714" cy="784830"/>
          </a:xfrm>
          <a:prstGeom prst="rect">
            <a:avLst/>
          </a:prstGeom>
          <a:noFill/>
        </p:spPr>
        <p:txBody>
          <a:bodyPr wrap="square" lIns="0" tIns="0" rIns="0" rtlCol="0">
            <a:spAutoFit/>
          </a:bodyPr>
          <a:ls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just" fontAlgn="base">
              <a:spcBef>
                <a:spcPct val="0"/>
              </a:spcBef>
              <a:spcAft>
                <a:spcPct val="0"/>
              </a:spcAft>
            </a:pPr>
            <a:r>
              <a:rPr lang="en-GB" sz="1000" b="1" dirty="0"/>
              <a:t>Top</a:t>
            </a:r>
            <a:r>
              <a:rPr lang="en-GB" sz="1000" dirty="0"/>
              <a:t>: Sliced spectra of tributaries generated by different IQ modulators. </a:t>
            </a:r>
            <a:r>
              <a:rPr lang="en-GB" sz="1000" b="1" dirty="0"/>
              <a:t>Bottom</a:t>
            </a:r>
            <a:r>
              <a:rPr lang="en-GB" sz="1000" dirty="0"/>
              <a:t>: Coherently combined tributaries. </a:t>
            </a:r>
            <a:endParaRPr lang="en-GB" sz="1000" dirty="0">
              <a:solidFill>
                <a:srgbClr val="000000"/>
              </a:solidFill>
              <a:latin typeface="Arial" panose="020B0604020202020204" pitchFamily="34" charset="0"/>
              <a:cs typeface="Arial" panose="020B0604020202020204" pitchFamily="34" charset="0"/>
            </a:endParaRPr>
          </a:p>
          <a:p>
            <a:pPr algn="just" fontAlgn="base">
              <a:spcBef>
                <a:spcPct val="0"/>
              </a:spcBef>
              <a:spcAft>
                <a:spcPct val="0"/>
              </a:spcAft>
            </a:pPr>
            <a:r>
              <a:rPr lang="en-GB" sz="600" dirty="0">
                <a:solidFill>
                  <a:srgbClr val="000000"/>
                </a:solidFill>
                <a:latin typeface="Arial" panose="020B0604020202020204" pitchFamily="34" charset="0"/>
                <a:cs typeface="Arial" panose="020B0604020202020204" pitchFamily="34" charset="0"/>
              </a:rPr>
              <a:t>Source: </a:t>
            </a:r>
            <a:r>
              <a:rPr lang="en-GB" sz="600" b="0" i="0" dirty="0">
                <a:solidFill>
                  <a:srgbClr val="333333"/>
                </a:solidFill>
                <a:effectLst/>
                <a:latin typeface="HelveticaNeue Regular"/>
              </a:rPr>
              <a:t>D. Fang </a:t>
            </a:r>
            <a:r>
              <a:rPr lang="en-GB" sz="600" b="0" i="1" dirty="0">
                <a:solidFill>
                  <a:srgbClr val="333333"/>
                </a:solidFill>
                <a:effectLst/>
                <a:latin typeface="HelveticaNeue Regular"/>
              </a:rPr>
              <a:t>et al</a:t>
            </a:r>
            <a:r>
              <a:rPr lang="en-GB" sz="600" b="0" i="0" dirty="0">
                <a:solidFill>
                  <a:srgbClr val="333333"/>
                </a:solidFill>
                <a:effectLst/>
                <a:latin typeface="HelveticaNeue Regular"/>
              </a:rPr>
              <a:t>., "Optical arbitrary waveform generation (OAWG) based on RF injection-locked Kerr soliton combs,“</a:t>
            </a:r>
            <a:r>
              <a:rPr lang="en-GB" sz="600" i="1" dirty="0">
                <a:solidFill>
                  <a:srgbClr val="333333"/>
                </a:solidFill>
                <a:latin typeface="HelveticaNeue Regular"/>
              </a:rPr>
              <a:t> </a:t>
            </a:r>
            <a:r>
              <a:rPr lang="en-GB" sz="600" b="0" i="1" dirty="0">
                <a:solidFill>
                  <a:srgbClr val="333333"/>
                </a:solidFill>
                <a:effectLst/>
                <a:latin typeface="HelveticaNeue Regular"/>
              </a:rPr>
              <a:t>(ECOC 2023)</a:t>
            </a:r>
            <a:r>
              <a:rPr lang="en-GB" sz="600" b="0" i="0" dirty="0">
                <a:solidFill>
                  <a:srgbClr val="333333"/>
                </a:solidFill>
                <a:effectLst/>
                <a:latin typeface="HelveticaNeue Regular"/>
              </a:rPr>
              <a:t>, Hybrid Conference, Glasgow, UK, 2023, pp. 1047-1050, </a:t>
            </a:r>
            <a:r>
              <a:rPr lang="en-GB" sz="600" b="0" i="0" dirty="0" err="1">
                <a:solidFill>
                  <a:srgbClr val="333333"/>
                </a:solidFill>
                <a:effectLst/>
                <a:latin typeface="HelveticaNeue Regular"/>
              </a:rPr>
              <a:t>doi</a:t>
            </a:r>
            <a:r>
              <a:rPr lang="en-GB" sz="600" b="0" i="0" dirty="0">
                <a:solidFill>
                  <a:srgbClr val="333333"/>
                </a:solidFill>
                <a:effectLst/>
                <a:latin typeface="HelveticaNeue Regular"/>
              </a:rPr>
              <a:t>: 10.1049/icp.2023.2431.</a:t>
            </a:r>
            <a:endParaRPr lang="en-GB" sz="600" dirty="0">
              <a:solidFill>
                <a:srgbClr val="000000"/>
              </a:solidFill>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77680BAD-6740-45A4-A0C6-247D665823CE}"/>
              </a:ext>
            </a:extLst>
          </p:cNvPr>
          <p:cNvPicPr>
            <a:picLocks noChangeAspect="1"/>
          </p:cNvPicPr>
          <p:nvPr/>
        </p:nvPicPr>
        <p:blipFill>
          <a:blip r:embed="rId5"/>
          <a:stretch>
            <a:fillRect/>
          </a:stretch>
        </p:blipFill>
        <p:spPr>
          <a:xfrm>
            <a:off x="6012160" y="1294347"/>
            <a:ext cx="2950190" cy="3186004"/>
          </a:xfrm>
          <a:prstGeom prst="rect">
            <a:avLst/>
          </a:prstGeom>
        </p:spPr>
      </p:pic>
    </p:spTree>
  </p:cSld>
  <p:clrMapOvr>
    <a:masterClrMapping/>
  </p:clrMapOvr>
</p:sld>
</file>

<file path=ppt/theme/theme1.xml><?xml version="1.0" encoding="utf-8"?>
<a:theme xmlns:a="http://schemas.openxmlformats.org/drawingml/2006/main" name="KIT_master_ppt2007_en-2">
  <a:themeElements>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D9D9D9"/>
        </a:lt2>
        <a:accent1>
          <a:srgbClr val="009682"/>
        </a:accent1>
        <a:accent2>
          <a:srgbClr val="4664AA"/>
        </a:accent2>
        <a:accent3>
          <a:srgbClr val="FFFFFF"/>
        </a:accent3>
        <a:accent4>
          <a:srgbClr val="000000"/>
        </a:accent4>
        <a:accent5>
          <a:srgbClr val="AAC9C1"/>
        </a:accent5>
        <a:accent6>
          <a:srgbClr val="3F5A9A"/>
        </a:accent6>
        <a:hlink>
          <a:srgbClr val="808080"/>
        </a:hlink>
        <a:folHlink>
          <a:srgbClr val="7D92C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KIT_master_ppt2007_en-2</Template>
  <TotalTime>0</TotalTime>
  <Words>280</Words>
  <Application>Microsoft Office PowerPoint</Application>
  <PresentationFormat>On-screen Show (4:3)</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HelveticaNeue Regular</vt:lpstr>
      <vt:lpstr>Roboto</vt:lpstr>
      <vt:lpstr>KIT_master_ppt2007_en-2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David Guder</dc:creator>
  <cp:lastModifiedBy>Kelany, Mohamed (IPQ)</cp:lastModifiedBy>
  <cp:revision>38</cp:revision>
  <dcterms:created xsi:type="dcterms:W3CDTF">2015-09-15T09:34:03Z</dcterms:created>
  <dcterms:modified xsi:type="dcterms:W3CDTF">2025-01-20T15:48:06Z</dcterms:modified>
</cp:coreProperties>
</file>