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5" r:id="rId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AAE6"/>
    <a:srgbClr val="5A6EB4"/>
    <a:srgbClr val="A00078"/>
    <a:srgbClr val="A01E28"/>
    <a:srgbClr val="A08232"/>
    <a:srgbClr val="DCA01E"/>
    <a:srgbClr val="FA8214"/>
    <a:srgbClr val="82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1212" autoAdjust="0"/>
  </p:normalViewPr>
  <p:slideViewPr>
    <p:cSldViewPr>
      <p:cViewPr varScale="1">
        <p:scale>
          <a:sx n="110" d="100"/>
          <a:sy n="110" d="100"/>
        </p:scale>
        <p:origin x="1812" y="108"/>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8" name="Rectangle 4"/>
          <p:cNvSpPr>
            <a:spLocks noGrp="1" noChangeArrowheads="1"/>
          </p:cNvSpPr>
          <p:nvPr>
            <p:ph type="ftr" sz="quarter" idx="2"/>
          </p:nvPr>
        </p:nvSpPr>
        <p:spPr bwMode="auto">
          <a:xfrm>
            <a:off x="3660775" y="468313"/>
            <a:ext cx="2759075" cy="279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latin typeface="Arial" charset="0"/>
              </a:defRPr>
            </a:lvl1pPr>
          </a:lstStyle>
          <a:p>
            <a:pPr>
              <a:defRPr/>
            </a:pPr>
            <a:r>
              <a:rPr lang="de-DE"/>
              <a:t>Prof. Dr. Max Mustermann | Musterfakultät</a:t>
            </a:r>
          </a:p>
        </p:txBody>
      </p:sp>
      <p:sp>
        <p:nvSpPr>
          <p:cNvPr id="47111" name="Text Box 7"/>
          <p:cNvSpPr txBox="1">
            <a:spLocks noChangeArrowheads="1"/>
          </p:cNvSpPr>
          <p:nvPr/>
        </p:nvSpPr>
        <p:spPr bwMode="auto">
          <a:xfrm>
            <a:off x="541338" y="8532813"/>
            <a:ext cx="3103562" cy="244475"/>
          </a:xfrm>
          <a:prstGeom prst="rect">
            <a:avLst/>
          </a:prstGeom>
          <a:noFill/>
          <a:ln w="9525">
            <a:noFill/>
            <a:miter lim="800000"/>
            <a:headEnd/>
            <a:tailEnd/>
          </a:ln>
          <a:effec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de-DE" sz="800"/>
              <a:t>KIT – University of the State of Baden-Wuerttemberg and </a:t>
            </a:r>
            <a:br>
              <a:rPr lang="en-US" altLang="de-DE" sz="800"/>
            </a:br>
            <a:r>
              <a:rPr lang="en-US" altLang="de-DE" sz="800"/>
              <a:t>National Laboratory of the Helmholtz Association</a:t>
            </a:r>
          </a:p>
        </p:txBody>
      </p:sp>
      <p:pic>
        <p:nvPicPr>
          <p:cNvPr id="9223" name="Picture 11" descr="KIT-Logo-rgb_d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275" y="188913"/>
            <a:ext cx="1008063"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057984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de-DE" altLang="de-DE"/>
              <a:t>Prof. Dr. Max Mustermann | </a:t>
            </a:r>
            <a:br>
              <a:rPr lang="de-DE" altLang="de-DE"/>
            </a:br>
            <a:r>
              <a:rPr lang="de-DE" altLang="de-DE"/>
              <a:t>Name of Faculty</a:t>
            </a:r>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5970BCF3-701C-4E03-9023-30B550218318}" type="slidenum">
              <a:rPr lang="de-DE"/>
              <a:pPr>
                <a:defRPr/>
              </a:pPr>
              <a:t>‹Nr.›</a:t>
            </a:fld>
            <a:endParaRPr lang="de-DE"/>
          </a:p>
        </p:txBody>
      </p:sp>
    </p:spTree>
    <p:extLst>
      <p:ext uri="{BB962C8B-B14F-4D97-AF65-F5344CB8AC3E}">
        <p14:creationId xmlns:p14="http://schemas.microsoft.com/office/powerpoint/2010/main" val="374032367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1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26642"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2276475"/>
            <a:ext cx="9401175" cy="45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635" name="Picture 9" descr="II_rahmen_neu_tite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175"/>
            <a:ext cx="9144000" cy="687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21"/>
          <p:cNvSpPr txBox="1">
            <a:spLocks noChangeArrowheads="1"/>
          </p:cNvSpPr>
          <p:nvPr/>
        </p:nvSpPr>
        <p:spPr bwMode="auto">
          <a:xfrm>
            <a:off x="385763" y="3367088"/>
            <a:ext cx="4537075" cy="152400"/>
          </a:xfrm>
          <a:prstGeom prst="rect">
            <a:avLst/>
          </a:prstGeom>
          <a:noFill/>
          <a:ln w="9525">
            <a:noFill/>
            <a:miter lim="800000"/>
            <a:headEnd/>
            <a:tailEnd/>
          </a:ln>
          <a:effectLst/>
        </p:spPr>
        <p:txBody>
          <a:bodyPr lIns="0" tIns="0" rIns="0" bIns="0" anchor="ct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altLang="de-DE" sz="1000">
                <a:solidFill>
                  <a:schemeClr val="bg1"/>
                </a:solidFill>
              </a:rPr>
              <a:t>NAME OF INSTITUTE, FACULTY, </a:t>
            </a:r>
            <a:r>
              <a:rPr lang="en-US" altLang="de-DE" sz="1000">
                <a:solidFill>
                  <a:schemeClr val="bg1"/>
                </a:solidFill>
              </a:rPr>
              <a:t>DEPARTMENT </a:t>
            </a:r>
            <a:r>
              <a:rPr lang="de-DE" altLang="de-DE" sz="1000">
                <a:solidFill>
                  <a:schemeClr val="bg1"/>
                </a:solidFill>
              </a:rPr>
              <a:t>(Change in master view)</a:t>
            </a:r>
          </a:p>
        </p:txBody>
      </p:sp>
      <p:sp>
        <p:nvSpPr>
          <p:cNvPr id="14" name="Text Box 14"/>
          <p:cNvSpPr txBox="1">
            <a:spLocks noChangeArrowheads="1"/>
          </p:cNvSpPr>
          <p:nvPr/>
        </p:nvSpPr>
        <p:spPr bwMode="auto">
          <a:xfrm>
            <a:off x="7318375" y="6497638"/>
            <a:ext cx="1727200" cy="244475"/>
          </a:xfrm>
          <a:prstGeom prst="rect">
            <a:avLst/>
          </a:prstGeom>
          <a:noFill/>
          <a:ln w="9525">
            <a:noFill/>
            <a:miter lim="800000"/>
            <a:headEnd/>
            <a:tailEnd/>
          </a:ln>
          <a:effectLst/>
        </p:spPr>
        <p:txBody>
          <a:bodyPr lIns="0" tIns="0" rIns="0" bIns="0">
            <a:spAutoFit/>
          </a:bodyPr>
          <a:lstStyle/>
          <a:p>
            <a:pPr algn="r">
              <a:defRPr/>
            </a:pPr>
            <a:r>
              <a:rPr lang="de-DE" sz="1600" b="1">
                <a:solidFill>
                  <a:schemeClr val="bg1"/>
                </a:solidFill>
                <a:latin typeface="Arial" charset="0"/>
              </a:rPr>
              <a:t>www.kit.edu</a:t>
            </a:r>
          </a:p>
        </p:txBody>
      </p:sp>
      <p:pic>
        <p:nvPicPr>
          <p:cNvPr id="26640" name="Picture 13" descr="KIT-Logo-rgb_e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288" y="333375"/>
            <a:ext cx="1619250"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Grafik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225200" y="6354000"/>
            <a:ext cx="504000" cy="504000"/>
          </a:xfrm>
          <a:prstGeom prst="rect">
            <a:avLst/>
          </a:prstGeom>
        </p:spPr>
      </p:pic>
      <p:sp>
        <p:nvSpPr>
          <p:cNvPr id="9" name="Text Box 14"/>
          <p:cNvSpPr txBox="1">
            <a:spLocks noChangeArrowheads="1"/>
          </p:cNvSpPr>
          <p:nvPr userDrawn="1"/>
        </p:nvSpPr>
        <p:spPr bwMode="auto">
          <a:xfrm>
            <a:off x="396875" y="6598800"/>
            <a:ext cx="3670300" cy="123111"/>
          </a:xfrm>
          <a:prstGeom prst="rect">
            <a:avLst/>
          </a:prstGeom>
          <a:noFill/>
          <a:ln w="9525">
            <a:noFill/>
            <a:miter lim="800000"/>
            <a:headEnd/>
            <a:tailEnd/>
          </a:ln>
          <a:effec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de-DE" sz="800" dirty="0"/>
              <a:t>KIT –  The Research University in the Helmholtz Association</a:t>
            </a:r>
            <a:r>
              <a:rPr lang="de-DE" altLang="de-DE" sz="800" dirty="0"/>
              <a:t> </a:t>
            </a:r>
            <a:endParaRPr lang="en-US" altLang="de-DE" sz="800"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412390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59563" y="333375"/>
            <a:ext cx="2089150" cy="575945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90525" y="333375"/>
            <a:ext cx="6116638" cy="575945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148359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033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615522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921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66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1130326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306850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108946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2918934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197793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12"/>
          <p:cNvSpPr>
            <a:spLocks noGrp="1" noChangeArrowheads="1"/>
          </p:cNvSpPr>
          <p:nvPr>
            <p:ph type="ftr" sz="quarter" idx="10"/>
          </p:nvPr>
        </p:nvSpPr>
        <p:spPr>
          <a:xfrm>
            <a:off x="1701800" y="6445250"/>
            <a:ext cx="4248150" cy="360363"/>
          </a:xfrm>
          <a:prstGeom prst="rect">
            <a:avLst/>
          </a:prstGeom>
          <a:ln/>
        </p:spPr>
        <p:txBody>
          <a:bodyPr/>
          <a:lstStyle>
            <a:lvl1pPr>
              <a:defRPr/>
            </a:lvl1pPr>
          </a:lstStyle>
          <a:p>
            <a:r>
              <a:rPr lang="en-US" altLang="de-DE"/>
              <a:t>Prof. Max Mustermann - Title</a:t>
            </a:r>
          </a:p>
        </p:txBody>
      </p:sp>
    </p:spTree>
    <p:extLst>
      <p:ext uri="{BB962C8B-B14F-4D97-AF65-F5344CB8AC3E}">
        <p14:creationId xmlns:p14="http://schemas.microsoft.com/office/powerpoint/2010/main" val="3369676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19" Type="http://schemas.openxmlformats.org/officeDocument/2006/relationships/image" Target="../media/image7.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II_rahmen_neu_folge"/>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63066" y="305887"/>
            <a:ext cx="6153150" cy="746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de-DE" dirty="0"/>
              <a:t>Click to add title</a:t>
            </a:r>
          </a:p>
        </p:txBody>
      </p:sp>
      <p:sp>
        <p:nvSpPr>
          <p:cNvPr id="1028" name="Rectangle 3"/>
          <p:cNvSpPr>
            <a:spLocks noGrp="1" noChangeArrowheads="1"/>
          </p:cNvSpPr>
          <p:nvPr>
            <p:ph type="body" idx="1"/>
          </p:nvPr>
        </p:nvSpPr>
        <p:spPr bwMode="auto">
          <a:xfrm>
            <a:off x="392113" y="1340769"/>
            <a:ext cx="8356600" cy="4752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de-DE" dirty="0"/>
              <a:t>Click to add text</a:t>
            </a:r>
          </a:p>
          <a:p>
            <a:pPr lvl="1"/>
            <a:r>
              <a:rPr lang="en-US" altLang="de-DE" dirty="0"/>
              <a:t>Second level</a:t>
            </a:r>
          </a:p>
          <a:p>
            <a:pPr lvl="2"/>
            <a:r>
              <a:rPr lang="en-US" altLang="de-DE" dirty="0"/>
              <a:t>Third level</a:t>
            </a:r>
          </a:p>
          <a:p>
            <a:pPr lvl="3"/>
            <a:r>
              <a:rPr lang="en-US" altLang="de-DE" dirty="0"/>
              <a:t>Fourth level</a:t>
            </a:r>
          </a:p>
          <a:p>
            <a:pPr lvl="4"/>
            <a:r>
              <a:rPr lang="en-US" altLang="de-DE" dirty="0"/>
              <a:t>Fifth level</a:t>
            </a:r>
          </a:p>
        </p:txBody>
      </p:sp>
      <p:pic>
        <p:nvPicPr>
          <p:cNvPr id="1037" name="Picture 9" descr="KITlogo_4c_frutige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948265" y="341312"/>
            <a:ext cx="1803624" cy="823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 descr="D:\Users\ps7455\Project Folder\Image_bank\IPQ.png"/>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524328" y="6304113"/>
            <a:ext cx="1440160" cy="50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Grafik 11"/>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6372256" y="6345650"/>
            <a:ext cx="504000" cy="504000"/>
          </a:xfrm>
          <a:prstGeom prst="rect">
            <a:avLst/>
          </a:prstGeom>
        </p:spPr>
      </p:pic>
      <p:sp>
        <p:nvSpPr>
          <p:cNvPr id="9" name="Text Box 14"/>
          <p:cNvSpPr txBox="1">
            <a:spLocks noChangeArrowheads="1"/>
          </p:cNvSpPr>
          <p:nvPr userDrawn="1"/>
        </p:nvSpPr>
        <p:spPr bwMode="auto">
          <a:xfrm>
            <a:off x="7058797" y="6741368"/>
            <a:ext cx="1617659" cy="92333"/>
          </a:xfrm>
          <a:prstGeom prst="rect">
            <a:avLst/>
          </a:prstGeom>
          <a:noFill/>
          <a:ln w="9525">
            <a:noFill/>
            <a:miter lim="800000"/>
            <a:headEnd/>
            <a:tailEnd/>
          </a:ln>
          <a:effectLst/>
        </p:spPr>
        <p:txBody>
          <a:bodyPr wrap="square"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de-DE" altLang="de-DE" sz="600" b="0" i="0" u="none" dirty="0">
                <a:latin typeface="Arial" panose="020B0604020202020204" pitchFamily="34" charset="0"/>
                <a:cs typeface="Arial" panose="020B0604020202020204" pitchFamily="34" charset="0"/>
              </a:rPr>
              <a:t>Institute </a:t>
            </a:r>
            <a:r>
              <a:rPr lang="de-DE" altLang="de-DE" sz="600" b="0" i="0" u="none" dirty="0" err="1">
                <a:latin typeface="Arial" panose="020B0604020202020204" pitchFamily="34" charset="0"/>
                <a:cs typeface="Arial" panose="020B0604020202020204" pitchFamily="34" charset="0"/>
              </a:rPr>
              <a:t>of</a:t>
            </a:r>
            <a:r>
              <a:rPr lang="de-DE" altLang="de-DE" sz="600" b="0" i="0" u="none" baseline="0" dirty="0">
                <a:latin typeface="Arial" panose="020B0604020202020204" pitchFamily="34" charset="0"/>
                <a:cs typeface="Arial" panose="020B0604020202020204" pitchFamily="34" charset="0"/>
              </a:rPr>
              <a:t> </a:t>
            </a:r>
            <a:r>
              <a:rPr lang="de-DE" altLang="de-DE" sz="600" b="0" i="0" u="none" baseline="0" dirty="0" err="1">
                <a:latin typeface="Arial" panose="020B0604020202020204" pitchFamily="34" charset="0"/>
                <a:cs typeface="Arial" panose="020B0604020202020204" pitchFamily="34" charset="0"/>
              </a:rPr>
              <a:t>Photonics</a:t>
            </a:r>
            <a:r>
              <a:rPr lang="de-DE" altLang="de-DE" sz="600" b="0" i="0" u="none" baseline="0" dirty="0">
                <a:latin typeface="Arial" panose="020B0604020202020204" pitchFamily="34" charset="0"/>
                <a:cs typeface="Arial" panose="020B0604020202020204" pitchFamily="34" charset="0"/>
              </a:rPr>
              <a:t> </a:t>
            </a:r>
            <a:r>
              <a:rPr lang="de-DE" altLang="de-DE" sz="600" b="0" i="0" u="none" baseline="0" dirty="0" err="1">
                <a:latin typeface="Arial" panose="020B0604020202020204" pitchFamily="34" charset="0"/>
                <a:cs typeface="Arial" panose="020B0604020202020204" pitchFamily="34" charset="0"/>
              </a:rPr>
              <a:t>and</a:t>
            </a:r>
            <a:r>
              <a:rPr lang="de-DE" altLang="de-DE" sz="600" b="0" i="0" u="none" baseline="0" dirty="0">
                <a:latin typeface="Arial" panose="020B0604020202020204" pitchFamily="34" charset="0"/>
                <a:cs typeface="Arial" panose="020B0604020202020204" pitchFamily="34" charset="0"/>
              </a:rPr>
              <a:t> Quantum Electronics</a:t>
            </a:r>
            <a:endParaRPr lang="en-US" altLang="de-DE" sz="600" b="0" i="0" u="none" dirty="0">
              <a:latin typeface="Arial" panose="020B0604020202020204" pitchFamily="34" charset="0"/>
              <a:cs typeface="Arial" panose="020B0604020202020204" pitchFamily="34" charset="0"/>
            </a:endParaRPr>
          </a:p>
        </p:txBody>
      </p:sp>
      <p:sp>
        <p:nvSpPr>
          <p:cNvPr id="13" name="Text Box 14"/>
          <p:cNvSpPr txBox="1">
            <a:spLocks noChangeArrowheads="1"/>
          </p:cNvSpPr>
          <p:nvPr userDrawn="1"/>
        </p:nvSpPr>
        <p:spPr bwMode="auto">
          <a:xfrm>
            <a:off x="396875" y="6598800"/>
            <a:ext cx="3670300" cy="123111"/>
          </a:xfrm>
          <a:prstGeom prst="rect">
            <a:avLst/>
          </a:prstGeom>
          <a:noFill/>
          <a:ln w="9525">
            <a:noFill/>
            <a:miter lim="800000"/>
            <a:headEnd/>
            <a:tailEnd/>
          </a:ln>
          <a:effec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altLang="de-DE" sz="800" dirty="0"/>
              <a:t>KIT –  The Research University in the Helmholtz Association</a:t>
            </a:r>
            <a:r>
              <a:rPr lang="de-DE" altLang="de-DE" sz="800" dirty="0"/>
              <a:t> </a:t>
            </a:r>
            <a:endParaRPr lang="en-US" altLang="de-DE" sz="8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1" fontAlgn="base" hangingPunct="1">
        <a:spcBef>
          <a:spcPct val="0"/>
        </a:spcBef>
        <a:spcAft>
          <a:spcPct val="0"/>
        </a:spcAft>
        <a:defRPr sz="2400" b="1">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defRPr>
      </a:lvl2pPr>
      <a:lvl3pPr algn="l" rtl="0" eaLnBrk="1" fontAlgn="base" hangingPunct="1">
        <a:spcBef>
          <a:spcPct val="0"/>
        </a:spcBef>
        <a:spcAft>
          <a:spcPct val="0"/>
        </a:spcAft>
        <a:defRPr sz="2400" b="1">
          <a:solidFill>
            <a:schemeClr val="tx2"/>
          </a:solidFill>
          <a:latin typeface="Arial" charset="0"/>
        </a:defRPr>
      </a:lvl3pPr>
      <a:lvl4pPr algn="l" rtl="0" eaLnBrk="1" fontAlgn="base" hangingPunct="1">
        <a:spcBef>
          <a:spcPct val="0"/>
        </a:spcBef>
        <a:spcAft>
          <a:spcPct val="0"/>
        </a:spcAft>
        <a:defRPr sz="2400" b="1">
          <a:solidFill>
            <a:schemeClr val="tx2"/>
          </a:solidFill>
          <a:latin typeface="Arial" charset="0"/>
        </a:defRPr>
      </a:lvl4pPr>
      <a:lvl5pPr algn="l" rtl="0" eaLnBrk="1" fontAlgn="base" hangingPunct="1">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tx2"/>
          </a:solidFill>
          <a:latin typeface="Arial" charset="0"/>
        </a:defRPr>
      </a:lvl6pPr>
      <a:lvl7pPr marL="914400" algn="l" rtl="0" eaLnBrk="1" fontAlgn="base" hangingPunct="1">
        <a:spcBef>
          <a:spcPct val="0"/>
        </a:spcBef>
        <a:spcAft>
          <a:spcPct val="0"/>
        </a:spcAft>
        <a:defRPr sz="2400" b="1">
          <a:solidFill>
            <a:schemeClr val="tx2"/>
          </a:solidFill>
          <a:latin typeface="Arial" charset="0"/>
        </a:defRPr>
      </a:lvl7pPr>
      <a:lvl8pPr marL="1371600" algn="l" rtl="0" eaLnBrk="1" fontAlgn="base" hangingPunct="1">
        <a:spcBef>
          <a:spcPct val="0"/>
        </a:spcBef>
        <a:spcAft>
          <a:spcPct val="0"/>
        </a:spcAft>
        <a:defRPr sz="2400" b="1">
          <a:solidFill>
            <a:schemeClr val="tx2"/>
          </a:solidFill>
          <a:latin typeface="Arial" charset="0"/>
        </a:defRPr>
      </a:lvl8pPr>
      <a:lvl9pPr marL="1828800" algn="l" rtl="0" eaLnBrk="1" fontAlgn="base" hangingPunct="1">
        <a:spcBef>
          <a:spcPct val="0"/>
        </a:spcBef>
        <a:spcAft>
          <a:spcPct val="0"/>
        </a:spcAft>
        <a:defRPr sz="2400" b="1">
          <a:solidFill>
            <a:schemeClr val="tx2"/>
          </a:solidFill>
          <a:latin typeface="Arial" charset="0"/>
        </a:defRPr>
      </a:lvl9pPr>
    </p:titleStyle>
    <p:bodyStyle>
      <a:lvl1pPr marL="314325" indent="-314325" algn="l" rtl="0" eaLnBrk="1" fontAlgn="base" hangingPunct="1">
        <a:spcBef>
          <a:spcPct val="20000"/>
        </a:spcBef>
        <a:spcAft>
          <a:spcPct val="0"/>
        </a:spcAft>
        <a:buBlip>
          <a:blip r:embed="rId17"/>
        </a:buBlip>
        <a:defRPr sz="2000">
          <a:solidFill>
            <a:schemeClr val="tx1"/>
          </a:solidFill>
          <a:latin typeface="+mn-lt"/>
          <a:ea typeface="+mn-ea"/>
          <a:cs typeface="+mn-cs"/>
        </a:defRPr>
      </a:lvl1pPr>
      <a:lvl2pPr marL="790575" indent="-314325" algn="l" rtl="0" eaLnBrk="1" fontAlgn="base" hangingPunct="1">
        <a:spcBef>
          <a:spcPct val="20000"/>
        </a:spcBef>
        <a:spcAft>
          <a:spcPct val="0"/>
        </a:spcAft>
        <a:buBlip>
          <a:blip r:embed="rId18"/>
        </a:buBlip>
        <a:defRPr>
          <a:solidFill>
            <a:schemeClr val="tx1"/>
          </a:solidFill>
          <a:latin typeface="+mn-lt"/>
        </a:defRPr>
      </a:lvl2pPr>
      <a:lvl3pPr marL="1209675" indent="-276225" algn="l" rtl="0" eaLnBrk="1" fontAlgn="base" hangingPunct="1">
        <a:spcBef>
          <a:spcPct val="20000"/>
        </a:spcBef>
        <a:spcAft>
          <a:spcPct val="0"/>
        </a:spcAft>
        <a:buBlip>
          <a:blip r:embed="rId19"/>
        </a:buBlip>
        <a:defRPr sz="1600">
          <a:solidFill>
            <a:schemeClr val="tx1"/>
          </a:solidFill>
          <a:latin typeface="+mn-lt"/>
        </a:defRPr>
      </a:lvl3pPr>
      <a:lvl4pPr marL="1657350" indent="-276225" algn="l" rtl="0" eaLnBrk="1" fontAlgn="base" hangingPunct="1">
        <a:spcBef>
          <a:spcPct val="20000"/>
        </a:spcBef>
        <a:spcAft>
          <a:spcPct val="0"/>
        </a:spcAft>
        <a:buBlip>
          <a:blip r:embed="rId19"/>
        </a:buBlip>
        <a:defRPr sz="1600">
          <a:solidFill>
            <a:schemeClr val="tx1"/>
          </a:solidFill>
          <a:latin typeface="+mn-lt"/>
        </a:defRPr>
      </a:lvl4pPr>
      <a:lvl5pPr marL="2095500" indent="-276225" algn="l" rtl="0" eaLnBrk="1" fontAlgn="base" hangingPunct="1">
        <a:spcBef>
          <a:spcPct val="20000"/>
        </a:spcBef>
        <a:spcAft>
          <a:spcPct val="0"/>
        </a:spcAft>
        <a:buBlip>
          <a:blip r:embed="rId19"/>
        </a:buBlip>
        <a:defRPr sz="1600">
          <a:solidFill>
            <a:schemeClr val="tx1"/>
          </a:solidFill>
          <a:latin typeface="+mn-lt"/>
        </a:defRPr>
      </a:lvl5pPr>
      <a:lvl6pPr marL="2514600" indent="-228600" algn="l" rtl="0" eaLnBrk="1" fontAlgn="base" hangingPunct="1">
        <a:spcBef>
          <a:spcPct val="20000"/>
        </a:spcBef>
        <a:spcAft>
          <a:spcPct val="0"/>
        </a:spcAft>
        <a:buSzPct val="60000"/>
        <a:buBlip>
          <a:blip r:embed="rId20"/>
        </a:buBlip>
        <a:defRPr sz="1400">
          <a:solidFill>
            <a:schemeClr val="tx1"/>
          </a:solidFill>
          <a:latin typeface="+mn-lt"/>
        </a:defRPr>
      </a:lvl6pPr>
      <a:lvl7pPr marL="2971800" indent="-228600" algn="l" rtl="0" eaLnBrk="1" fontAlgn="base" hangingPunct="1">
        <a:spcBef>
          <a:spcPct val="20000"/>
        </a:spcBef>
        <a:spcAft>
          <a:spcPct val="0"/>
        </a:spcAft>
        <a:buSzPct val="60000"/>
        <a:buBlip>
          <a:blip r:embed="rId20"/>
        </a:buBlip>
        <a:defRPr sz="1400">
          <a:solidFill>
            <a:schemeClr val="tx1"/>
          </a:solidFill>
          <a:latin typeface="+mn-lt"/>
        </a:defRPr>
      </a:lvl7pPr>
      <a:lvl8pPr marL="3429000" indent="-228600" algn="l" rtl="0" eaLnBrk="1" fontAlgn="base" hangingPunct="1">
        <a:spcBef>
          <a:spcPct val="20000"/>
        </a:spcBef>
        <a:spcAft>
          <a:spcPct val="0"/>
        </a:spcAft>
        <a:buSzPct val="60000"/>
        <a:buBlip>
          <a:blip r:embed="rId20"/>
        </a:buBlip>
        <a:defRPr sz="1400">
          <a:solidFill>
            <a:schemeClr val="tx1"/>
          </a:solidFill>
          <a:latin typeface="+mn-lt"/>
        </a:defRPr>
      </a:lvl8pPr>
      <a:lvl9pPr marL="3886200" indent="-228600" algn="l" rtl="0" eaLnBrk="1" fontAlgn="base" hangingPunct="1">
        <a:spcBef>
          <a:spcPct val="20000"/>
        </a:spcBef>
        <a:spcAft>
          <a:spcPct val="0"/>
        </a:spcAft>
        <a:buSzPct val="60000"/>
        <a:buBlip>
          <a:blip r:embed="rId20"/>
        </a:buBlip>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hristian.koos@kit.edu" TargetMode="External"/><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hyperlink" Target="mailto:Carsten.eschenbaum@kit.edu" TargetMode="Externa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11696" y="414039"/>
            <a:ext cx="6636568" cy="1008335"/>
          </a:xfrm>
          <a:prstGeom prst="rect">
            <a:avLst/>
          </a:prstGeom>
        </p:spPr>
        <p:txBody>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r>
              <a:rPr lang="en-US" altLang="de-DE" sz="2000" kern="0" dirty="0">
                <a:solidFill>
                  <a:srgbClr val="0000FD"/>
                </a:solidFill>
              </a:rPr>
              <a:t>Bachelor / Master Thesis: </a:t>
            </a:r>
            <a:br>
              <a:rPr lang="de-DE" altLang="de-DE" sz="2000" kern="0" dirty="0">
                <a:solidFill>
                  <a:srgbClr val="50AAE6"/>
                </a:solidFill>
              </a:rPr>
            </a:br>
            <a:r>
              <a:rPr lang="en-US" altLang="de-DE" sz="2000" kern="0" dirty="0">
                <a:solidFill>
                  <a:schemeClr val="tx1"/>
                </a:solidFill>
              </a:rPr>
              <a:t>Process development </a:t>
            </a:r>
            <a:r>
              <a:rPr lang="en-US" altLang="de-DE" sz="2000" kern="0" dirty="0"/>
              <a:t>for high performance silicon-organic </a:t>
            </a:r>
            <a:r>
              <a:rPr lang="en-US" altLang="de-DE" sz="2000" kern="0" dirty="0">
                <a:solidFill>
                  <a:schemeClr val="tx1"/>
                </a:solidFill>
              </a:rPr>
              <a:t>electro optic devices</a:t>
            </a:r>
            <a:endParaRPr lang="de-DE" altLang="de-DE" sz="2000" kern="0" dirty="0">
              <a:solidFill>
                <a:schemeClr val="tx1"/>
              </a:solidFill>
            </a:endParaRPr>
          </a:p>
        </p:txBody>
      </p:sp>
      <p:sp>
        <p:nvSpPr>
          <p:cNvPr id="5" name="Rectangle 3"/>
          <p:cNvSpPr>
            <a:spLocks noChangeArrowheads="1"/>
          </p:cNvSpPr>
          <p:nvPr/>
        </p:nvSpPr>
        <p:spPr bwMode="auto">
          <a:xfrm>
            <a:off x="318070" y="3429000"/>
            <a:ext cx="5002669" cy="2069857"/>
          </a:xfrm>
          <a:prstGeom prst="rect">
            <a:avLst/>
          </a:prstGeom>
          <a:noFill/>
          <a:ln w="9525">
            <a:noFill/>
            <a:miter lim="800000"/>
            <a:headEnd/>
            <a:tailEnd/>
          </a:ln>
        </p:spPr>
        <p:txBody>
          <a:bodyPr lIns="0" tIns="0" rIns="0" bIns="0"/>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marL="88900" eaLnBrk="0" hangingPunct="0">
              <a:spcBef>
                <a:spcPct val="20000"/>
              </a:spcBef>
              <a:defRPr/>
            </a:pPr>
            <a:r>
              <a:rPr lang="en-US" sz="1600" b="1" dirty="0"/>
              <a:t>Your tasks</a:t>
            </a:r>
            <a:r>
              <a:rPr lang="de-DE" sz="1600" b="1" dirty="0"/>
              <a:t>:</a:t>
            </a:r>
            <a:endParaRPr lang="en-US" sz="1600" b="1" dirty="0">
              <a:cs typeface="+mn-cs"/>
            </a:endParaRPr>
          </a:p>
          <a:p>
            <a:pPr marL="355600" indent="-266700" eaLnBrk="0" hangingPunct="0">
              <a:spcBef>
                <a:spcPct val="20000"/>
              </a:spcBef>
              <a:buFontTx/>
              <a:buBlip>
                <a:blip r:embed="rId2"/>
              </a:buBlip>
              <a:defRPr/>
            </a:pPr>
            <a:r>
              <a:rPr lang="en-US" sz="1400" dirty="0"/>
              <a:t>Development of novel fabrication methods for SOH modulators</a:t>
            </a:r>
          </a:p>
          <a:p>
            <a:pPr marL="355600" indent="-266700" eaLnBrk="0" hangingPunct="0">
              <a:spcBef>
                <a:spcPct val="20000"/>
              </a:spcBef>
              <a:buFontTx/>
              <a:buBlip>
                <a:blip r:embed="rId2"/>
              </a:buBlip>
              <a:defRPr/>
            </a:pPr>
            <a:r>
              <a:rPr lang="en-US" sz="1400" dirty="0"/>
              <a:t>Establish a new characterization method for these devices</a:t>
            </a:r>
          </a:p>
          <a:p>
            <a:pPr marL="355600" indent="-266700" eaLnBrk="0" hangingPunct="0">
              <a:spcBef>
                <a:spcPct val="20000"/>
              </a:spcBef>
              <a:buFontTx/>
              <a:buBlip>
                <a:blip r:embed="rId2"/>
              </a:buBlip>
              <a:defRPr/>
            </a:pPr>
            <a:r>
              <a:rPr lang="en-US" sz="1400" dirty="0"/>
              <a:t>Building a theoretical model and verifying it </a:t>
            </a:r>
          </a:p>
          <a:p>
            <a:pPr marL="355600" indent="-266700" eaLnBrk="0" hangingPunct="0">
              <a:spcBef>
                <a:spcPct val="20000"/>
              </a:spcBef>
              <a:buFontTx/>
              <a:buBlip>
                <a:blip r:embed="rId2"/>
              </a:buBlip>
              <a:defRPr/>
            </a:pPr>
            <a:r>
              <a:rPr lang="en-US" sz="1400" dirty="0"/>
              <a:t>Device fabrication &amp; characterization</a:t>
            </a:r>
          </a:p>
          <a:p>
            <a:pPr marL="355600" indent="-266700" eaLnBrk="0" hangingPunct="0">
              <a:spcBef>
                <a:spcPct val="20000"/>
              </a:spcBef>
              <a:buFontTx/>
              <a:buBlip>
                <a:blip r:embed="rId2"/>
              </a:buBlip>
              <a:defRPr/>
            </a:pPr>
            <a:endParaRPr lang="en-US" sz="1400" dirty="0"/>
          </a:p>
        </p:txBody>
      </p:sp>
      <p:sp>
        <p:nvSpPr>
          <p:cNvPr id="6" name="Rechteck 5"/>
          <p:cNvSpPr>
            <a:spLocks noChangeArrowheads="1"/>
          </p:cNvSpPr>
          <p:nvPr/>
        </p:nvSpPr>
        <p:spPr bwMode="auto">
          <a:xfrm>
            <a:off x="261561" y="4979983"/>
            <a:ext cx="3516759" cy="375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nSpc>
                <a:spcPct val="150000"/>
              </a:lnSpc>
              <a:buFontTx/>
              <a:buNone/>
            </a:pPr>
            <a:r>
              <a:rPr lang="en-US" altLang="en-US" sz="1400" b="1" dirty="0"/>
              <a:t>For detailed information contact:</a:t>
            </a:r>
            <a:r>
              <a:rPr lang="de-DE" altLang="en-US" sz="1400" dirty="0"/>
              <a:t> </a:t>
            </a:r>
          </a:p>
        </p:txBody>
      </p:sp>
      <p:sp>
        <p:nvSpPr>
          <p:cNvPr id="8" name="Rechteck 7"/>
          <p:cNvSpPr>
            <a:spLocks noChangeArrowheads="1"/>
          </p:cNvSpPr>
          <p:nvPr/>
        </p:nvSpPr>
        <p:spPr bwMode="auto">
          <a:xfrm>
            <a:off x="2712839" y="5318626"/>
            <a:ext cx="2435225" cy="75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eaLnBrk="1" hangingPunct="1">
              <a:lnSpc>
                <a:spcPct val="150000"/>
              </a:lnSpc>
              <a:spcBef>
                <a:spcPct val="0"/>
              </a:spcBef>
              <a:buFontTx/>
              <a:buNone/>
            </a:pPr>
            <a:r>
              <a:rPr lang="de-DE" altLang="en-US" sz="1200" dirty="0"/>
              <a:t>Prof. Dr. Christian Koos</a:t>
            </a:r>
          </a:p>
          <a:p>
            <a:pPr eaLnBrk="1" hangingPunct="1">
              <a:spcBef>
                <a:spcPct val="0"/>
              </a:spcBef>
              <a:buFontTx/>
              <a:buNone/>
            </a:pPr>
            <a:r>
              <a:rPr lang="de-DE" altLang="en-US" sz="1100" dirty="0">
                <a:hlinkClick r:id="rId3"/>
              </a:rPr>
              <a:t>Christian.koos@kit.edu</a:t>
            </a:r>
            <a:r>
              <a:rPr lang="de-DE" altLang="en-US" sz="1100" dirty="0"/>
              <a:t>  </a:t>
            </a:r>
          </a:p>
          <a:p>
            <a:pPr eaLnBrk="1" hangingPunct="1">
              <a:spcBef>
                <a:spcPct val="0"/>
              </a:spcBef>
              <a:buFontTx/>
              <a:buNone/>
            </a:pPr>
            <a:r>
              <a:rPr lang="de-DE" altLang="en-US" sz="1100" dirty="0"/>
              <a:t>Tel. 0721-608-42481</a:t>
            </a:r>
            <a:r>
              <a:rPr lang="de-DE" altLang="en-US" sz="1400" dirty="0"/>
              <a:t> </a:t>
            </a:r>
          </a:p>
        </p:txBody>
      </p:sp>
      <p:sp>
        <p:nvSpPr>
          <p:cNvPr id="10" name="Textfeld 9"/>
          <p:cNvSpPr txBox="1"/>
          <p:nvPr/>
        </p:nvSpPr>
        <p:spPr>
          <a:xfrm>
            <a:off x="5364088" y="5917412"/>
            <a:ext cx="3600000" cy="207749"/>
          </a:xfrm>
          <a:prstGeom prst="rect">
            <a:avLst/>
          </a:prstGeom>
          <a:noFill/>
        </p:spPr>
        <p:txBody>
          <a:bodyPr wrap="square" lIns="0" tIns="0" rIns="0" rtlCol="0">
            <a:spAutoFit/>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just" fontAlgn="base">
              <a:spcBef>
                <a:spcPct val="0"/>
              </a:spcBef>
              <a:spcAft>
                <a:spcPct val="0"/>
              </a:spcAft>
            </a:pPr>
            <a:r>
              <a:rPr lang="de-DE" sz="1050" dirty="0" err="1">
                <a:solidFill>
                  <a:srgbClr val="000000"/>
                </a:solidFill>
                <a:cs typeface="Arial" panose="020B0604020202020204" pitchFamily="34" charset="0"/>
              </a:rPr>
              <a:t>Function</a:t>
            </a:r>
            <a:r>
              <a:rPr lang="de-DE" sz="1050" dirty="0">
                <a:solidFill>
                  <a:srgbClr val="000000"/>
                </a:solidFill>
                <a:cs typeface="Arial" panose="020B0604020202020204" pitchFamily="34" charset="0"/>
              </a:rPr>
              <a:t> </a:t>
            </a:r>
            <a:r>
              <a:rPr lang="de-DE" sz="1050" dirty="0" err="1">
                <a:solidFill>
                  <a:srgbClr val="000000"/>
                </a:solidFill>
                <a:cs typeface="Arial" panose="020B0604020202020204" pitchFamily="34" charset="0"/>
              </a:rPr>
              <a:t>scheme</a:t>
            </a:r>
            <a:r>
              <a:rPr lang="de-DE" sz="1050" dirty="0">
                <a:solidFill>
                  <a:srgbClr val="000000"/>
                </a:solidFill>
                <a:cs typeface="Arial" panose="020B0604020202020204" pitchFamily="34" charset="0"/>
              </a:rPr>
              <a:t> </a:t>
            </a:r>
            <a:r>
              <a:rPr lang="de-DE" sz="1050" dirty="0" err="1">
                <a:solidFill>
                  <a:srgbClr val="000000"/>
                </a:solidFill>
                <a:cs typeface="Arial" panose="020B0604020202020204" pitchFamily="34" charset="0"/>
              </a:rPr>
              <a:t>of</a:t>
            </a:r>
            <a:r>
              <a:rPr lang="de-DE" sz="1050" dirty="0">
                <a:solidFill>
                  <a:srgbClr val="000000"/>
                </a:solidFill>
                <a:cs typeface="Arial" panose="020B0604020202020204" pitchFamily="34" charset="0"/>
              </a:rPr>
              <a:t> a Silicon-</a:t>
            </a:r>
            <a:r>
              <a:rPr lang="de-DE" sz="1050" dirty="0" err="1">
                <a:solidFill>
                  <a:srgbClr val="000000"/>
                </a:solidFill>
                <a:cs typeface="Arial" panose="020B0604020202020204" pitchFamily="34" charset="0"/>
              </a:rPr>
              <a:t>organic</a:t>
            </a:r>
            <a:r>
              <a:rPr lang="de-DE" sz="1050" dirty="0">
                <a:solidFill>
                  <a:srgbClr val="000000"/>
                </a:solidFill>
                <a:cs typeface="Arial" panose="020B0604020202020204" pitchFamily="34" charset="0"/>
              </a:rPr>
              <a:t> hybrid </a:t>
            </a:r>
            <a:r>
              <a:rPr lang="de-DE" sz="1050" dirty="0" err="1">
                <a:solidFill>
                  <a:srgbClr val="000000"/>
                </a:solidFill>
                <a:cs typeface="Arial" panose="020B0604020202020204" pitchFamily="34" charset="0"/>
              </a:rPr>
              <a:t>phase</a:t>
            </a:r>
            <a:r>
              <a:rPr lang="de-DE" sz="1050" dirty="0">
                <a:solidFill>
                  <a:srgbClr val="000000"/>
                </a:solidFill>
                <a:cs typeface="Arial" panose="020B0604020202020204" pitchFamily="34" charset="0"/>
              </a:rPr>
              <a:t> </a:t>
            </a:r>
            <a:r>
              <a:rPr lang="de-DE" sz="1050" dirty="0" err="1">
                <a:solidFill>
                  <a:srgbClr val="000000"/>
                </a:solidFill>
                <a:cs typeface="Arial" panose="020B0604020202020204" pitchFamily="34" charset="0"/>
              </a:rPr>
              <a:t>shifter</a:t>
            </a:r>
            <a:endParaRPr lang="en-US" sz="700" dirty="0">
              <a:solidFill>
                <a:srgbClr val="000000"/>
              </a:solidFill>
              <a:latin typeface="Arial" panose="020B0604020202020204" pitchFamily="34" charset="0"/>
              <a:cs typeface="Arial" panose="020B0604020202020204" pitchFamily="34" charset="0"/>
            </a:endParaRPr>
          </a:p>
        </p:txBody>
      </p:sp>
      <p:sp>
        <p:nvSpPr>
          <p:cNvPr id="11" name="Rectangle 3"/>
          <p:cNvSpPr>
            <a:spLocks noChangeArrowheads="1"/>
          </p:cNvSpPr>
          <p:nvPr/>
        </p:nvSpPr>
        <p:spPr bwMode="auto">
          <a:xfrm>
            <a:off x="311696" y="1413068"/>
            <a:ext cx="8520608" cy="1941194"/>
          </a:xfrm>
          <a:prstGeom prst="rect">
            <a:avLst/>
          </a:prstGeom>
          <a:noFill/>
          <a:ln w="9525">
            <a:noFill/>
            <a:miter lim="800000"/>
            <a:headEnd/>
            <a:tailEnd/>
          </a:ln>
        </p:spPr>
        <p:txBody>
          <a:bodyPr lIns="90000" tIns="0" rIns="90000" bIns="0"/>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algn="just"/>
            <a:r>
              <a:rPr lang="en-US" sz="1400" dirty="0">
                <a:solidFill>
                  <a:srgbClr val="000000"/>
                </a:solidFill>
                <a:cs typeface="Arial" pitchFamily="34" charset="0"/>
              </a:rPr>
              <a:t>The large amount of data demands mega-data centers with high bandwidth and energy efficient optical interconnects. Utilizing a low footprint, high transfer rates and highly energy-efficient operation, silicon-organic hybrid (SOH) photonic devices have become a suitable candidate, to play a key role in the future of datacom. In those devices, the lacking second-order nonlinearity of silicon is compensated by integrating high performance electro optic organic materials. Electro optic molecules usually exhibit a high Pockels-effect, with values of r</a:t>
            </a:r>
            <a:r>
              <a:rPr lang="en-US" sz="1400" baseline="-25000" dirty="0">
                <a:solidFill>
                  <a:srgbClr val="000000"/>
                </a:solidFill>
                <a:cs typeface="Arial" pitchFamily="34" charset="0"/>
              </a:rPr>
              <a:t>33</a:t>
            </a:r>
            <a:r>
              <a:rPr lang="en-US" sz="1400" dirty="0">
                <a:solidFill>
                  <a:srgbClr val="000000"/>
                </a:solidFill>
                <a:cs typeface="Arial" pitchFamily="34" charset="0"/>
              </a:rPr>
              <a:t> way above 100 pm/V. </a:t>
            </a:r>
          </a:p>
          <a:p>
            <a:pPr algn="just"/>
            <a:r>
              <a:rPr lang="en-US" sz="1400" dirty="0">
                <a:solidFill>
                  <a:srgbClr val="000000"/>
                </a:solidFill>
                <a:cs typeface="Arial" pitchFamily="34" charset="0"/>
              </a:rPr>
              <a:t>This thesis is focused on the integration and characterization of electro optic molecules into the silicon photonic platform. You will develop new characterization methods that gain insights to improve the device performance.</a:t>
            </a:r>
          </a:p>
          <a:p>
            <a:pPr algn="just"/>
            <a:endParaRPr lang="en-US" sz="1400" dirty="0">
              <a:solidFill>
                <a:srgbClr val="000000"/>
              </a:solidFill>
              <a:cs typeface="Arial" pitchFamily="34" charset="0"/>
            </a:endParaRPr>
          </a:p>
        </p:txBody>
      </p:sp>
      <p:pic>
        <p:nvPicPr>
          <p:cNvPr id="2" name="Grafik 1">
            <a:extLst>
              <a:ext uri="{FF2B5EF4-FFF2-40B4-BE49-F238E27FC236}">
                <a16:creationId xmlns:a16="http://schemas.microsoft.com/office/drawing/2014/main" id="{A71CAEC5-54E0-4751-A3D8-159BAC4F4CCA}"/>
              </a:ext>
            </a:extLst>
          </p:cNvPr>
          <p:cNvPicPr>
            <a:picLocks noChangeAspect="1"/>
          </p:cNvPicPr>
          <p:nvPr/>
        </p:nvPicPr>
        <p:blipFill>
          <a:blip r:embed="rId4"/>
          <a:stretch>
            <a:fillRect/>
          </a:stretch>
        </p:blipFill>
        <p:spPr>
          <a:xfrm>
            <a:off x="4996123" y="3934857"/>
            <a:ext cx="3829806" cy="1941194"/>
          </a:xfrm>
          <a:prstGeom prst="rect">
            <a:avLst/>
          </a:prstGeom>
        </p:spPr>
      </p:pic>
      <p:sp>
        <p:nvSpPr>
          <p:cNvPr id="32" name="Rechteck 31">
            <a:extLst>
              <a:ext uri="{FF2B5EF4-FFF2-40B4-BE49-F238E27FC236}">
                <a16:creationId xmlns:a16="http://schemas.microsoft.com/office/drawing/2014/main" id="{04487AF4-D97D-46ED-B6D6-12ABC74CF796}"/>
              </a:ext>
            </a:extLst>
          </p:cNvPr>
          <p:cNvSpPr>
            <a:spLocks noChangeArrowheads="1"/>
          </p:cNvSpPr>
          <p:nvPr/>
        </p:nvSpPr>
        <p:spPr bwMode="auto">
          <a:xfrm>
            <a:off x="566618" y="5339243"/>
            <a:ext cx="2435225" cy="75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de-DE"/>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a:lstStyle>
          <a:p>
            <a:pPr eaLnBrk="1" hangingPunct="1">
              <a:lnSpc>
                <a:spcPct val="150000"/>
              </a:lnSpc>
              <a:spcBef>
                <a:spcPct val="0"/>
              </a:spcBef>
              <a:buFontTx/>
              <a:buNone/>
            </a:pPr>
            <a:r>
              <a:rPr lang="de-DE" altLang="en-US" sz="1200" dirty="0"/>
              <a:t>Dr. Carsten Eschenbaum</a:t>
            </a:r>
          </a:p>
          <a:p>
            <a:pPr eaLnBrk="1" hangingPunct="1">
              <a:spcBef>
                <a:spcPct val="0"/>
              </a:spcBef>
              <a:buFontTx/>
              <a:buNone/>
            </a:pPr>
            <a:r>
              <a:rPr lang="de-DE" altLang="en-US" sz="1100" dirty="0">
                <a:hlinkClick r:id="rId5"/>
              </a:rPr>
              <a:t>Carsten.eschenbaum@kit.edu</a:t>
            </a:r>
            <a:r>
              <a:rPr lang="de-DE" altLang="en-US" sz="1100" dirty="0"/>
              <a:t>  </a:t>
            </a:r>
          </a:p>
          <a:p>
            <a:pPr eaLnBrk="1" hangingPunct="1">
              <a:spcBef>
                <a:spcPct val="0"/>
              </a:spcBef>
              <a:buFontTx/>
              <a:buNone/>
            </a:pPr>
            <a:r>
              <a:rPr lang="de-DE" altLang="en-US" sz="1100" dirty="0"/>
              <a:t>Tel. 0721-608-47170</a:t>
            </a:r>
            <a:r>
              <a:rPr lang="de-DE" altLang="en-US" sz="1400" dirty="0"/>
              <a:t> </a:t>
            </a:r>
          </a:p>
        </p:txBody>
      </p:sp>
    </p:spTree>
  </p:cSld>
  <p:clrMapOvr>
    <a:masterClrMapping/>
  </p:clrMapOvr>
</p:sld>
</file>

<file path=ppt/theme/theme1.xml><?xml version="1.0" encoding="utf-8"?>
<a:theme xmlns:a="http://schemas.openxmlformats.org/drawingml/2006/main" name="KIT_master_ppt2007_en-2">
  <a:themeElements>
    <a:clrScheme name="Standarddesign 1">
      <a:dk1>
        <a:srgbClr val="000000"/>
      </a:dk1>
      <a:lt1>
        <a:srgbClr val="FFFFFF"/>
      </a:lt1>
      <a:dk2>
        <a:srgbClr val="000000"/>
      </a:dk2>
      <a:lt2>
        <a:srgbClr val="D9D9D9"/>
      </a:lt2>
      <a:accent1>
        <a:srgbClr val="009682"/>
      </a:accent1>
      <a:accent2>
        <a:srgbClr val="4664AA"/>
      </a:accent2>
      <a:accent3>
        <a:srgbClr val="FFFFFF"/>
      </a:accent3>
      <a:accent4>
        <a:srgbClr val="000000"/>
      </a:accent4>
      <a:accent5>
        <a:srgbClr val="AAC9C1"/>
      </a:accent5>
      <a:accent6>
        <a:srgbClr val="3F5A9A"/>
      </a:accent6>
      <a:hlink>
        <a:srgbClr val="808080"/>
      </a:hlink>
      <a:folHlink>
        <a:srgbClr val="7D92C3"/>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D9D9D9"/>
        </a:lt2>
        <a:accent1>
          <a:srgbClr val="009682"/>
        </a:accent1>
        <a:accent2>
          <a:srgbClr val="4664AA"/>
        </a:accent2>
        <a:accent3>
          <a:srgbClr val="FFFFFF"/>
        </a:accent3>
        <a:accent4>
          <a:srgbClr val="000000"/>
        </a:accent4>
        <a:accent5>
          <a:srgbClr val="AAC9C1"/>
        </a:accent5>
        <a:accent6>
          <a:srgbClr val="3F5A9A"/>
        </a:accent6>
        <a:hlink>
          <a:srgbClr val="808080"/>
        </a:hlink>
        <a:folHlink>
          <a:srgbClr val="7D92C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KIT_master_ppt2007_en-2</Template>
  <TotalTime>0</TotalTime>
  <Words>217</Words>
  <Application>Microsoft Office PowerPoint</Application>
  <PresentationFormat>Bildschirmpräsentation (4:3)</PresentationFormat>
  <Paragraphs>16</Paragraphs>
  <Slides>1</Slides>
  <Notes>0</Notes>
  <HiddenSlides>0</HiddenSlides>
  <MMClips>0</MMClips>
  <ScaleCrop>false</ScaleCrop>
  <HeadingPairs>
    <vt:vector size="6" baseType="variant">
      <vt:variant>
        <vt:lpstr>Verwendete Schriftarten</vt:lpstr>
      </vt:variant>
      <vt:variant>
        <vt:i4>1</vt:i4>
      </vt:variant>
      <vt:variant>
        <vt:lpstr>Design</vt:lpstr>
      </vt:variant>
      <vt:variant>
        <vt:i4>1</vt:i4>
      </vt:variant>
      <vt:variant>
        <vt:lpstr>Folientitel</vt:lpstr>
      </vt:variant>
      <vt:variant>
        <vt:i4>1</vt:i4>
      </vt:variant>
    </vt:vector>
  </HeadingPairs>
  <TitlesOfParts>
    <vt:vector size="3" baseType="lpstr">
      <vt:lpstr>Arial</vt:lpstr>
      <vt:lpstr>KIT_master_ppt2007_en-2</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David Guder</dc:creator>
  <cp:lastModifiedBy>Carsten  Eschenbaum (SilOriX)</cp:lastModifiedBy>
  <cp:revision>22</cp:revision>
  <dcterms:created xsi:type="dcterms:W3CDTF">2015-09-15T09:34:03Z</dcterms:created>
  <dcterms:modified xsi:type="dcterms:W3CDTF">2022-06-13T08:44:38Z</dcterms:modified>
</cp:coreProperties>
</file>